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6" r:id="rId1"/>
  </p:sldMasterIdLst>
  <p:sldIdLst>
    <p:sldId id="256" r:id="rId2"/>
    <p:sldId id="257" r:id="rId3"/>
    <p:sldId id="258" r:id="rId4"/>
    <p:sldId id="267" r:id="rId5"/>
    <p:sldId id="259" r:id="rId6"/>
    <p:sldId id="260" r:id="rId7"/>
    <p:sldId id="262" r:id="rId8"/>
    <p:sldId id="263" r:id="rId9"/>
    <p:sldId id="264" r:id="rId10"/>
    <p:sldId id="265" r:id="rId11"/>
    <p:sldId id="268" r:id="rId12"/>
    <p:sldId id="269" r:id="rId13"/>
    <p:sldId id="270" r:id="rId14"/>
    <p:sldId id="271" r:id="rId15"/>
    <p:sldId id="272" r:id="rId16"/>
    <p:sldId id="273" r:id="rId17"/>
    <p:sldId id="274" r:id="rId18"/>
    <p:sldId id="275" r:id="rId19"/>
    <p:sldId id="276" r:id="rId20"/>
    <p:sldId id="277" r:id="rId21"/>
    <p:sldId id="278" r:id="rId22"/>
    <p:sldId id="280" r:id="rId23"/>
    <p:sldId id="279" r:id="rId24"/>
    <p:sldId id="281" r:id="rId25"/>
    <p:sldId id="282" r:id="rId26"/>
    <p:sldId id="28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7" d="100"/>
          <a:sy n="97" d="100"/>
        </p:scale>
        <p:origin x="-1976"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Название 7"/>
          <p:cNvSpPr>
            <a:spLocks noGrp="1"/>
          </p:cNvSpPr>
          <p:nvPr>
            <p:ph type="ctrTitle"/>
          </p:nvPr>
        </p:nvSpPr>
        <p:spPr>
          <a:xfrm>
            <a:off x="2362200" y="4038600"/>
            <a:ext cx="6477000" cy="1828800"/>
          </a:xfrm>
        </p:spPr>
        <p:txBody>
          <a:bodyPr anchor="b"/>
          <a:lstStyle>
            <a:lvl1pPr>
              <a:defRPr cap="all" baseline="0"/>
            </a:lvl1pPr>
          </a:lstStyle>
          <a:p>
            <a:r>
              <a:rPr kumimoji="0" lang="en-US" smtClean="0"/>
              <a:t>Образец заголовка</a:t>
            </a:r>
            <a:endParaRPr kumimoji="0" lang="en-US"/>
          </a:p>
        </p:txBody>
      </p:sp>
      <p:sp>
        <p:nvSpPr>
          <p:cNvPr id="9" name="Подзаголовок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Образец подзаголовка</a:t>
            </a:r>
            <a:endParaRPr kumimoji="0" lang="en-US"/>
          </a:p>
        </p:txBody>
      </p:sp>
      <p:sp>
        <p:nvSpPr>
          <p:cNvPr id="28" name="Дата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28E80666-FB37-4B36-9149-507F3B0178E3}" type="datetimeFigureOut">
              <a:rPr lang="en-US" smtClean="0"/>
              <a:pPr/>
              <a:t>14.09.20</a:t>
            </a:fld>
            <a:endParaRPr lang="en-US"/>
          </a:p>
        </p:txBody>
      </p:sp>
      <p:sp>
        <p:nvSpPr>
          <p:cNvPr id="17" name="Нижний колонтитул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Номер слайда 28"/>
          <p:cNvSpPr>
            <a:spLocks noGrp="1"/>
          </p:cNvSpPr>
          <p:nvPr>
            <p:ph type="sldNum" sz="quarter" idx="12"/>
          </p:nvPr>
        </p:nvSpPr>
        <p:spPr>
          <a:xfrm>
            <a:off x="8001000" y="228600"/>
            <a:ext cx="838200" cy="381000"/>
          </a:xfrm>
        </p:spPr>
        <p:txBody>
          <a:bodyPr/>
          <a:lstStyle>
            <a:lvl1pPr>
              <a:defRPr>
                <a:solidFill>
                  <a:schemeClr val="tx2"/>
                </a:solidFill>
              </a:defRPr>
            </a:lvl1pPr>
          </a:lstStyle>
          <a:p>
            <a:fld id="{D7E63A33-8271-4DD0-9C48-789913D7C11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 текст">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kumimoji="0" lang="en-US"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en-US" smtClean="0"/>
              <a:t>Образец текста</a:t>
            </a:r>
          </a:p>
          <a:p>
            <a:pPr lvl="1" eaLnBrk="1" latinLnBrk="0" hangingPunct="1"/>
            <a:r>
              <a:rPr lang="en-US" smtClean="0"/>
              <a:t>Второй уровень</a:t>
            </a:r>
          </a:p>
          <a:p>
            <a:pPr lvl="2" eaLnBrk="1" latinLnBrk="0" hangingPunct="1"/>
            <a:r>
              <a:rPr lang="en-US" smtClean="0"/>
              <a:t>Третий уровень</a:t>
            </a:r>
          </a:p>
          <a:p>
            <a:pPr lvl="3" eaLnBrk="1" latinLnBrk="0" hangingPunct="1"/>
            <a:r>
              <a:rPr lang="en-US" smtClean="0"/>
              <a:t>Четвертый уровень</a:t>
            </a:r>
          </a:p>
          <a:p>
            <a:pPr lvl="4" eaLnBrk="1" latinLnBrk="0" hangingPunct="1"/>
            <a:r>
              <a:rPr lang="en-US" smtClean="0"/>
              <a:t>Пятый уровень</a:t>
            </a:r>
            <a:endParaRPr kumimoji="0" lang="en-US"/>
          </a:p>
        </p:txBody>
      </p:sp>
      <p:sp>
        <p:nvSpPr>
          <p:cNvPr id="4" name="Дата 3"/>
          <p:cNvSpPr>
            <a:spLocks noGrp="1"/>
          </p:cNvSpPr>
          <p:nvPr>
            <p:ph type="dt" sz="half" idx="10"/>
          </p:nvPr>
        </p:nvSpPr>
        <p:spPr/>
        <p:txBody>
          <a:bodyPr/>
          <a:lstStyle/>
          <a:p>
            <a:fld id="{28E80666-FB37-4B36-9149-507F3B0178E3}" type="datetimeFigureOut">
              <a:rPr lang="en-US" smtClean="0"/>
              <a:pPr/>
              <a:t>14.09.20</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 загол. и текст">
    <p:bg>
      <p:bgRef idx="1001">
        <a:schemeClr val="bg1"/>
      </p:bgRef>
    </p:bg>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609600"/>
            <a:ext cx="2057400" cy="5516563"/>
          </a:xfrm>
        </p:spPr>
        <p:txBody>
          <a:bodyPr vert="eaVert"/>
          <a:lstStyle/>
          <a:p>
            <a:r>
              <a:rPr kumimoji="0" lang="en-US" smtClean="0"/>
              <a:t>Образец заголовка</a:t>
            </a:r>
            <a:endParaRPr kumimoji="0" lang="en-US"/>
          </a:p>
        </p:txBody>
      </p:sp>
      <p:sp>
        <p:nvSpPr>
          <p:cNvPr id="3" name="Вертикальный текст 2"/>
          <p:cNvSpPr>
            <a:spLocks noGrp="1"/>
          </p:cNvSpPr>
          <p:nvPr>
            <p:ph type="body" orient="vert" idx="1"/>
          </p:nvPr>
        </p:nvSpPr>
        <p:spPr>
          <a:xfrm>
            <a:off x="457200" y="609600"/>
            <a:ext cx="5562600" cy="5516564"/>
          </a:xfrm>
        </p:spPr>
        <p:txBody>
          <a:bodyPr vert="eaVert"/>
          <a:lstStyle/>
          <a:p>
            <a:pPr lvl="0" eaLnBrk="1" latinLnBrk="0" hangingPunct="1"/>
            <a:r>
              <a:rPr lang="en-US" smtClean="0"/>
              <a:t>Образец текста</a:t>
            </a:r>
          </a:p>
          <a:p>
            <a:pPr lvl="1" eaLnBrk="1" latinLnBrk="0" hangingPunct="1"/>
            <a:r>
              <a:rPr lang="en-US" smtClean="0"/>
              <a:t>Второй уровень</a:t>
            </a:r>
          </a:p>
          <a:p>
            <a:pPr lvl="2" eaLnBrk="1" latinLnBrk="0" hangingPunct="1"/>
            <a:r>
              <a:rPr lang="en-US" smtClean="0"/>
              <a:t>Третий уровень</a:t>
            </a:r>
          </a:p>
          <a:p>
            <a:pPr lvl="3" eaLnBrk="1" latinLnBrk="0" hangingPunct="1"/>
            <a:r>
              <a:rPr lang="en-US" smtClean="0"/>
              <a:t>Четвертый уровень</a:t>
            </a:r>
          </a:p>
          <a:p>
            <a:pPr lvl="4" eaLnBrk="1" latinLnBrk="0" hangingPunct="1"/>
            <a:r>
              <a:rPr lang="en-US" smtClean="0"/>
              <a:t>Пятый уровень</a:t>
            </a:r>
            <a:endParaRPr kumimoji="0" lang="en-US"/>
          </a:p>
        </p:txBody>
      </p:sp>
      <p:sp>
        <p:nvSpPr>
          <p:cNvPr id="4" name="Дата 3"/>
          <p:cNvSpPr>
            <a:spLocks noGrp="1"/>
          </p:cNvSpPr>
          <p:nvPr>
            <p:ph type="dt" sz="half" idx="10"/>
          </p:nvPr>
        </p:nvSpPr>
        <p:spPr>
          <a:xfrm>
            <a:off x="6553200" y="6248402"/>
            <a:ext cx="2209800" cy="365125"/>
          </a:xfrm>
        </p:spPr>
        <p:txBody>
          <a:bodyPr/>
          <a:lstStyle/>
          <a:p>
            <a:fld id="{28E80666-FB37-4B36-9149-507F3B0178E3}" type="datetimeFigureOut">
              <a:rPr lang="en-US" smtClean="0"/>
              <a:pPr/>
              <a:t>14.09.20</a:t>
            </a:fld>
            <a:endParaRPr lang="en-US"/>
          </a:p>
        </p:txBody>
      </p:sp>
      <p:sp>
        <p:nvSpPr>
          <p:cNvPr id="5" name="Нижний колонтитул 4"/>
          <p:cNvSpPr>
            <a:spLocks noGrp="1"/>
          </p:cNvSpPr>
          <p:nvPr>
            <p:ph type="ftr" sz="quarter" idx="11"/>
          </p:nvPr>
        </p:nvSpPr>
        <p:spPr>
          <a:xfrm>
            <a:off x="457201" y="6248207"/>
            <a:ext cx="5573483" cy="365125"/>
          </a:xfrm>
        </p:spPr>
        <p:txBody>
          <a:bodyPr/>
          <a:lstStyle/>
          <a:p>
            <a:endParaRPr lang="en-US"/>
          </a:p>
        </p:txBody>
      </p:sp>
      <p:sp>
        <p:nvSpPr>
          <p:cNvPr id="7" name="Прямоугольник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Прямоугольник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Прямоугольник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Номер слайда 5"/>
          <p:cNvSpPr>
            <a:spLocks noGrp="1"/>
          </p:cNvSpPr>
          <p:nvPr>
            <p:ph type="sldNum" sz="quarter" idx="12"/>
          </p:nvPr>
        </p:nvSpPr>
        <p:spPr>
          <a:xfrm rot="5400000">
            <a:off x="5989638" y="144462"/>
            <a:ext cx="533400" cy="244476"/>
          </a:xfrm>
        </p:spPr>
        <p:txBody>
          <a:bodyPr/>
          <a:lstStyle/>
          <a:p>
            <a:fld id="{D7E63A33-8271-4DD0-9C48-789913D7C11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Название 1"/>
          <p:cNvSpPr>
            <a:spLocks noGrp="1"/>
          </p:cNvSpPr>
          <p:nvPr>
            <p:ph type="title"/>
          </p:nvPr>
        </p:nvSpPr>
        <p:spPr>
          <a:xfrm>
            <a:off x="612648" y="228600"/>
            <a:ext cx="8153400" cy="990600"/>
          </a:xfrm>
        </p:spPr>
        <p:txBody>
          <a:bodyPr/>
          <a:lstStyle/>
          <a:p>
            <a:r>
              <a:rPr kumimoji="0" lang="en-US" smtClean="0"/>
              <a:t>Образец заголовка</a:t>
            </a:r>
            <a:endParaRPr kumimoji="0" lang="en-US"/>
          </a:p>
        </p:txBody>
      </p:sp>
      <p:sp>
        <p:nvSpPr>
          <p:cNvPr id="4" name="Дата 3"/>
          <p:cNvSpPr>
            <a:spLocks noGrp="1"/>
          </p:cNvSpPr>
          <p:nvPr>
            <p:ph type="dt" sz="half" idx="10"/>
          </p:nvPr>
        </p:nvSpPr>
        <p:spPr/>
        <p:txBody>
          <a:bodyPr/>
          <a:lstStyle/>
          <a:p>
            <a:fld id="{28E80666-FB37-4B36-9149-507F3B0178E3}" type="datetimeFigureOut">
              <a:rPr lang="en-US" smtClean="0"/>
              <a:pPr/>
              <a:t>14.09.20</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lvl1pPr>
              <a:defRPr>
                <a:solidFill>
                  <a:srgbClr val="FFFFFF"/>
                </a:solidFill>
              </a:defRPr>
            </a:lvl1pPr>
          </a:lstStyle>
          <a:p>
            <a:fld id="{D7E63A33-8271-4DD0-9C48-789913D7C115}" type="slidenum">
              <a:rPr lang="en-US" smtClean="0"/>
              <a:pPr/>
              <a:t>‹#›</a:t>
            </a:fld>
            <a:endParaRPr lang="en-US"/>
          </a:p>
        </p:txBody>
      </p:sp>
      <p:sp>
        <p:nvSpPr>
          <p:cNvPr id="8" name="Содержимое 7"/>
          <p:cNvSpPr>
            <a:spLocks noGrp="1"/>
          </p:cNvSpPr>
          <p:nvPr>
            <p:ph sz="quarter" idx="1"/>
          </p:nvPr>
        </p:nvSpPr>
        <p:spPr>
          <a:xfrm>
            <a:off x="612648" y="1600200"/>
            <a:ext cx="8153400" cy="4495800"/>
          </a:xfrm>
        </p:spPr>
        <p:txBody>
          <a:bodyPr/>
          <a:lstStyle/>
          <a:p>
            <a:pPr lvl="0" eaLnBrk="1" latinLnBrk="0" hangingPunct="1"/>
            <a:r>
              <a:rPr lang="en-US" smtClean="0"/>
              <a:t>Образец текста</a:t>
            </a:r>
          </a:p>
          <a:p>
            <a:pPr lvl="1" eaLnBrk="1" latinLnBrk="0" hangingPunct="1"/>
            <a:r>
              <a:rPr lang="en-US" smtClean="0"/>
              <a:t>Второй уровень</a:t>
            </a:r>
          </a:p>
          <a:p>
            <a:pPr lvl="2" eaLnBrk="1" latinLnBrk="0" hangingPunct="1"/>
            <a:r>
              <a:rPr lang="en-US" smtClean="0"/>
              <a:t>Третий уровень</a:t>
            </a:r>
          </a:p>
          <a:p>
            <a:pPr lvl="3" eaLnBrk="1" latinLnBrk="0" hangingPunct="1"/>
            <a:r>
              <a:rPr lang="en-US" smtClean="0"/>
              <a:t>Четвертый уровень</a:t>
            </a:r>
          </a:p>
          <a:p>
            <a:pPr lvl="4" eaLnBrk="1" latinLnBrk="0" hangingPunct="1"/>
            <a:r>
              <a:rPr lang="en-US"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Образец текста</a:t>
            </a:r>
          </a:p>
        </p:txBody>
      </p:sp>
      <p:sp>
        <p:nvSpPr>
          <p:cNvPr id="7" name="Прямоугольник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Название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Образец заголовка</a:t>
            </a:r>
            <a:endParaRPr kumimoji="0" lang="en-US"/>
          </a:p>
        </p:txBody>
      </p:sp>
      <p:sp>
        <p:nvSpPr>
          <p:cNvPr id="12" name="Дата 11"/>
          <p:cNvSpPr>
            <a:spLocks noGrp="1"/>
          </p:cNvSpPr>
          <p:nvPr>
            <p:ph type="dt" sz="half" idx="10"/>
          </p:nvPr>
        </p:nvSpPr>
        <p:spPr/>
        <p:txBody>
          <a:bodyPr/>
          <a:lstStyle/>
          <a:p>
            <a:fld id="{28E80666-FB37-4B36-9149-507F3B0178E3}" type="datetimeFigureOut">
              <a:rPr lang="en-US" smtClean="0"/>
              <a:pPr/>
              <a:t>14.09.20</a:t>
            </a:fld>
            <a:endParaRPr lang="en-US"/>
          </a:p>
        </p:txBody>
      </p:sp>
      <p:sp>
        <p:nvSpPr>
          <p:cNvPr id="13" name="Номер слайда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D7E63A33-8271-4DD0-9C48-789913D7C115}" type="slidenum">
              <a:rPr lang="en-US" smtClean="0"/>
              <a:pPr/>
              <a:t>‹#›</a:t>
            </a:fld>
            <a:endParaRPr lang="en-US"/>
          </a:p>
        </p:txBody>
      </p:sp>
      <p:sp>
        <p:nvSpPr>
          <p:cNvPr id="14" name="Нижний колонтитул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kumimoji="0" lang="en-US" smtClean="0"/>
              <a:t>Образец заголовка</a:t>
            </a:r>
            <a:endParaRPr kumimoji="0" lang="en-US"/>
          </a:p>
        </p:txBody>
      </p:sp>
      <p:sp>
        <p:nvSpPr>
          <p:cNvPr id="9" name="Содержимое 8"/>
          <p:cNvSpPr>
            <a:spLocks noGrp="1"/>
          </p:cNvSpPr>
          <p:nvPr>
            <p:ph sz="quarter" idx="1"/>
          </p:nvPr>
        </p:nvSpPr>
        <p:spPr>
          <a:xfrm>
            <a:off x="609600" y="1589567"/>
            <a:ext cx="3886200" cy="4572000"/>
          </a:xfrm>
        </p:spPr>
        <p:txBody>
          <a:bodyPr/>
          <a:lstStyle/>
          <a:p>
            <a:pPr lvl="0" eaLnBrk="1" latinLnBrk="0" hangingPunct="1"/>
            <a:r>
              <a:rPr lang="en-US" smtClean="0"/>
              <a:t>Образец текста</a:t>
            </a:r>
          </a:p>
          <a:p>
            <a:pPr lvl="1" eaLnBrk="1" latinLnBrk="0" hangingPunct="1"/>
            <a:r>
              <a:rPr lang="en-US" smtClean="0"/>
              <a:t>Второй уровень</a:t>
            </a:r>
          </a:p>
          <a:p>
            <a:pPr lvl="2" eaLnBrk="1" latinLnBrk="0" hangingPunct="1"/>
            <a:r>
              <a:rPr lang="en-US" smtClean="0"/>
              <a:t>Третий уровень</a:t>
            </a:r>
          </a:p>
          <a:p>
            <a:pPr lvl="3" eaLnBrk="1" latinLnBrk="0" hangingPunct="1"/>
            <a:r>
              <a:rPr lang="en-US" smtClean="0"/>
              <a:t>Четвертый уровень</a:t>
            </a:r>
          </a:p>
          <a:p>
            <a:pPr lvl="4" eaLnBrk="1" latinLnBrk="0" hangingPunct="1"/>
            <a:r>
              <a:rPr lang="en-US" smtClean="0"/>
              <a:t>Пятый уровень</a:t>
            </a:r>
            <a:endParaRPr kumimoji="0" lang="en-US"/>
          </a:p>
        </p:txBody>
      </p:sp>
      <p:sp>
        <p:nvSpPr>
          <p:cNvPr id="11" name="Содержимое 10"/>
          <p:cNvSpPr>
            <a:spLocks noGrp="1"/>
          </p:cNvSpPr>
          <p:nvPr>
            <p:ph sz="quarter" idx="2"/>
          </p:nvPr>
        </p:nvSpPr>
        <p:spPr>
          <a:xfrm>
            <a:off x="4844901" y="1589567"/>
            <a:ext cx="3886200" cy="4572000"/>
          </a:xfrm>
        </p:spPr>
        <p:txBody>
          <a:bodyPr/>
          <a:lstStyle/>
          <a:p>
            <a:pPr lvl="0" eaLnBrk="1" latinLnBrk="0" hangingPunct="1"/>
            <a:r>
              <a:rPr lang="en-US" smtClean="0"/>
              <a:t>Образец текста</a:t>
            </a:r>
          </a:p>
          <a:p>
            <a:pPr lvl="1" eaLnBrk="1" latinLnBrk="0" hangingPunct="1"/>
            <a:r>
              <a:rPr lang="en-US" smtClean="0"/>
              <a:t>Второй уровень</a:t>
            </a:r>
          </a:p>
          <a:p>
            <a:pPr lvl="2" eaLnBrk="1" latinLnBrk="0" hangingPunct="1"/>
            <a:r>
              <a:rPr lang="en-US" smtClean="0"/>
              <a:t>Третий уровень</a:t>
            </a:r>
          </a:p>
          <a:p>
            <a:pPr lvl="3" eaLnBrk="1" latinLnBrk="0" hangingPunct="1"/>
            <a:r>
              <a:rPr lang="en-US" smtClean="0"/>
              <a:t>Четвертый уровень</a:t>
            </a:r>
          </a:p>
          <a:p>
            <a:pPr lvl="4" eaLnBrk="1" latinLnBrk="0" hangingPunct="1"/>
            <a:r>
              <a:rPr lang="en-US" smtClean="0"/>
              <a:t>Пятый уровень</a:t>
            </a:r>
            <a:endParaRPr kumimoji="0" lang="en-US"/>
          </a:p>
        </p:txBody>
      </p:sp>
      <p:sp>
        <p:nvSpPr>
          <p:cNvPr id="8" name="Дата 7"/>
          <p:cNvSpPr>
            <a:spLocks noGrp="1"/>
          </p:cNvSpPr>
          <p:nvPr>
            <p:ph type="dt" sz="half" idx="15"/>
          </p:nvPr>
        </p:nvSpPr>
        <p:spPr/>
        <p:txBody>
          <a:bodyPr rtlCol="0"/>
          <a:lstStyle/>
          <a:p>
            <a:fld id="{28E80666-FB37-4B36-9149-507F3B0178E3}" type="datetimeFigureOut">
              <a:rPr lang="en-US" smtClean="0"/>
              <a:pPr/>
              <a:t>14.09.20</a:t>
            </a:fld>
            <a:endParaRPr lang="en-US"/>
          </a:p>
        </p:txBody>
      </p:sp>
      <p:sp>
        <p:nvSpPr>
          <p:cNvPr id="10" name="Номер слайда 9"/>
          <p:cNvSpPr>
            <a:spLocks noGrp="1"/>
          </p:cNvSpPr>
          <p:nvPr>
            <p:ph type="sldNum" sz="quarter" idx="16"/>
          </p:nvPr>
        </p:nvSpPr>
        <p:spPr/>
        <p:txBody>
          <a:bodyPr rtlCol="0"/>
          <a:lstStyle/>
          <a:p>
            <a:fld id="{D7E63A33-8271-4DD0-9C48-789913D7C115}" type="slidenum">
              <a:rPr lang="en-US" smtClean="0"/>
              <a:pPr/>
              <a:t>‹#›</a:t>
            </a:fld>
            <a:endParaRPr lang="en-US"/>
          </a:p>
        </p:txBody>
      </p:sp>
      <p:sp>
        <p:nvSpPr>
          <p:cNvPr id="12" name="Нижний колонтитул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Название 1"/>
          <p:cNvSpPr>
            <a:spLocks noGrp="1"/>
          </p:cNvSpPr>
          <p:nvPr>
            <p:ph type="title"/>
          </p:nvPr>
        </p:nvSpPr>
        <p:spPr>
          <a:xfrm>
            <a:off x="533400" y="273050"/>
            <a:ext cx="8153400" cy="869950"/>
          </a:xfrm>
        </p:spPr>
        <p:txBody>
          <a:bodyPr anchor="ctr"/>
          <a:lstStyle>
            <a:lvl1pPr>
              <a:defRPr/>
            </a:lvl1pPr>
          </a:lstStyle>
          <a:p>
            <a:r>
              <a:rPr kumimoji="0" lang="en-US" smtClean="0"/>
              <a:t>Образец заголовка</a:t>
            </a:r>
            <a:endParaRPr kumimoji="0" lang="en-US"/>
          </a:p>
        </p:txBody>
      </p:sp>
      <p:sp>
        <p:nvSpPr>
          <p:cNvPr id="11" name="Содержимое 10"/>
          <p:cNvSpPr>
            <a:spLocks noGrp="1"/>
          </p:cNvSpPr>
          <p:nvPr>
            <p:ph sz="quarter" idx="2"/>
          </p:nvPr>
        </p:nvSpPr>
        <p:spPr>
          <a:xfrm>
            <a:off x="609600" y="2438400"/>
            <a:ext cx="3886200" cy="3581400"/>
          </a:xfrm>
        </p:spPr>
        <p:txBody>
          <a:bodyPr/>
          <a:lstStyle/>
          <a:p>
            <a:pPr lvl="0" eaLnBrk="1" latinLnBrk="0" hangingPunct="1"/>
            <a:r>
              <a:rPr lang="en-US" smtClean="0"/>
              <a:t>Образец текста</a:t>
            </a:r>
          </a:p>
          <a:p>
            <a:pPr lvl="1" eaLnBrk="1" latinLnBrk="0" hangingPunct="1"/>
            <a:r>
              <a:rPr lang="en-US" smtClean="0"/>
              <a:t>Второй уровень</a:t>
            </a:r>
          </a:p>
          <a:p>
            <a:pPr lvl="2" eaLnBrk="1" latinLnBrk="0" hangingPunct="1"/>
            <a:r>
              <a:rPr lang="en-US" smtClean="0"/>
              <a:t>Третий уровень</a:t>
            </a:r>
          </a:p>
          <a:p>
            <a:pPr lvl="3" eaLnBrk="1" latinLnBrk="0" hangingPunct="1"/>
            <a:r>
              <a:rPr lang="en-US" smtClean="0"/>
              <a:t>Четвертый уровень</a:t>
            </a:r>
          </a:p>
          <a:p>
            <a:pPr lvl="4" eaLnBrk="1" latinLnBrk="0" hangingPunct="1"/>
            <a:r>
              <a:rPr lang="en-US" smtClean="0"/>
              <a:t>Пятый уровень</a:t>
            </a:r>
            <a:endParaRPr kumimoji="0" lang="en-US"/>
          </a:p>
        </p:txBody>
      </p:sp>
      <p:sp>
        <p:nvSpPr>
          <p:cNvPr id="13" name="Содержимое 12"/>
          <p:cNvSpPr>
            <a:spLocks noGrp="1"/>
          </p:cNvSpPr>
          <p:nvPr>
            <p:ph sz="quarter" idx="4"/>
          </p:nvPr>
        </p:nvSpPr>
        <p:spPr>
          <a:xfrm>
            <a:off x="4800600" y="2438400"/>
            <a:ext cx="3886200" cy="3581400"/>
          </a:xfrm>
        </p:spPr>
        <p:txBody>
          <a:bodyPr/>
          <a:lstStyle/>
          <a:p>
            <a:pPr lvl="0" eaLnBrk="1" latinLnBrk="0" hangingPunct="1"/>
            <a:r>
              <a:rPr lang="en-US" smtClean="0"/>
              <a:t>Образец текста</a:t>
            </a:r>
          </a:p>
          <a:p>
            <a:pPr lvl="1" eaLnBrk="1" latinLnBrk="0" hangingPunct="1"/>
            <a:r>
              <a:rPr lang="en-US" smtClean="0"/>
              <a:t>Второй уровень</a:t>
            </a:r>
          </a:p>
          <a:p>
            <a:pPr lvl="2" eaLnBrk="1" latinLnBrk="0" hangingPunct="1"/>
            <a:r>
              <a:rPr lang="en-US" smtClean="0"/>
              <a:t>Третий уровень</a:t>
            </a:r>
          </a:p>
          <a:p>
            <a:pPr lvl="3" eaLnBrk="1" latinLnBrk="0" hangingPunct="1"/>
            <a:r>
              <a:rPr lang="en-US" smtClean="0"/>
              <a:t>Четвертый уровень</a:t>
            </a:r>
          </a:p>
          <a:p>
            <a:pPr lvl="4" eaLnBrk="1" latinLnBrk="0" hangingPunct="1"/>
            <a:r>
              <a:rPr lang="en-US" smtClean="0"/>
              <a:t>Пятый уровень</a:t>
            </a:r>
            <a:endParaRPr kumimoji="0" lang="en-US"/>
          </a:p>
        </p:txBody>
      </p:sp>
      <p:sp>
        <p:nvSpPr>
          <p:cNvPr id="10" name="Дата 9"/>
          <p:cNvSpPr>
            <a:spLocks noGrp="1"/>
          </p:cNvSpPr>
          <p:nvPr>
            <p:ph type="dt" sz="half" idx="15"/>
          </p:nvPr>
        </p:nvSpPr>
        <p:spPr/>
        <p:txBody>
          <a:bodyPr rtlCol="0"/>
          <a:lstStyle/>
          <a:p>
            <a:fld id="{28E80666-FB37-4B36-9149-507F3B0178E3}" type="datetimeFigureOut">
              <a:rPr lang="en-US" smtClean="0"/>
              <a:pPr/>
              <a:t>14.09.20</a:t>
            </a:fld>
            <a:endParaRPr lang="en-US"/>
          </a:p>
        </p:txBody>
      </p:sp>
      <p:sp>
        <p:nvSpPr>
          <p:cNvPr id="12" name="Номер слайда 11"/>
          <p:cNvSpPr>
            <a:spLocks noGrp="1"/>
          </p:cNvSpPr>
          <p:nvPr>
            <p:ph type="sldNum" sz="quarter" idx="16"/>
          </p:nvPr>
        </p:nvSpPr>
        <p:spPr/>
        <p:txBody>
          <a:bodyPr rtlCol="0"/>
          <a:lstStyle/>
          <a:p>
            <a:fld id="{D7E63A33-8271-4DD0-9C48-789913D7C115}" type="slidenum">
              <a:rPr lang="en-US" smtClean="0"/>
              <a:pPr/>
              <a:t>‹#›</a:t>
            </a:fld>
            <a:endParaRPr lang="en-US"/>
          </a:p>
        </p:txBody>
      </p:sp>
      <p:sp>
        <p:nvSpPr>
          <p:cNvPr id="14" name="Нижний колонтитул 13"/>
          <p:cNvSpPr>
            <a:spLocks noGrp="1"/>
          </p:cNvSpPr>
          <p:nvPr>
            <p:ph type="ftr" sz="quarter" idx="17"/>
          </p:nvPr>
        </p:nvSpPr>
        <p:spPr/>
        <p:txBody>
          <a:bodyPr rtlCol="0"/>
          <a:lstStyle/>
          <a:p>
            <a:endParaRPr lang="en-US"/>
          </a:p>
        </p:txBody>
      </p:sp>
      <p:sp>
        <p:nvSpPr>
          <p:cNvPr id="16" name="Текст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Образец текста</a:t>
            </a:r>
          </a:p>
        </p:txBody>
      </p:sp>
      <p:sp>
        <p:nvSpPr>
          <p:cNvPr id="15" name="Текст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kumimoji="0" lang="en-US" smtClean="0"/>
              <a:t>Образец заголовка</a:t>
            </a:r>
            <a:endParaRPr kumimoji="0" lang="en-US"/>
          </a:p>
        </p:txBody>
      </p:sp>
      <p:sp>
        <p:nvSpPr>
          <p:cNvPr id="3" name="Дата 2"/>
          <p:cNvSpPr>
            <a:spLocks noGrp="1"/>
          </p:cNvSpPr>
          <p:nvPr>
            <p:ph type="dt" sz="half" idx="10"/>
          </p:nvPr>
        </p:nvSpPr>
        <p:spPr/>
        <p:txBody>
          <a:bodyPr/>
          <a:lstStyle/>
          <a:p>
            <a:fld id="{28E80666-FB37-4B36-9149-507F3B0178E3}" type="datetimeFigureOut">
              <a:rPr lang="en-US" smtClean="0"/>
              <a:pPr/>
              <a:t>14.09.20</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lvl1pPr>
              <a:defRPr>
                <a:solidFill>
                  <a:srgbClr val="FFFFFF"/>
                </a:solidFill>
              </a:defRPr>
            </a:lvl1pPr>
          </a:lstStyle>
          <a:p>
            <a:fld id="{D7E63A33-8271-4DD0-9C48-789913D7C11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8E80666-FB37-4B36-9149-507F3B0178E3}" type="datetimeFigureOut">
              <a:rPr lang="en-US" smtClean="0"/>
              <a:pPr/>
              <a:t>14.09.20</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a:xfrm>
            <a:off x="0" y="6248400"/>
            <a:ext cx="533400" cy="381000"/>
          </a:xfrm>
        </p:spPr>
        <p:txBody>
          <a:bodyPr/>
          <a:lstStyle>
            <a:lvl1pPr>
              <a:defRPr>
                <a:solidFill>
                  <a:schemeClr val="tx2"/>
                </a:solidFill>
              </a:defRPr>
            </a:lvl1pPr>
          </a:lstStyle>
          <a:p>
            <a:fld id="{D7E63A33-8271-4DD0-9C48-789913D7C11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Название 1"/>
          <p:cNvSpPr>
            <a:spLocks noGrp="1"/>
          </p:cNvSpPr>
          <p:nvPr>
            <p:ph type="title"/>
          </p:nvPr>
        </p:nvSpPr>
        <p:spPr>
          <a:xfrm>
            <a:off x="609600" y="273050"/>
            <a:ext cx="8077200" cy="869950"/>
          </a:xfrm>
        </p:spPr>
        <p:txBody>
          <a:bodyPr anchor="ctr"/>
          <a:lstStyle>
            <a:lvl1pPr algn="l">
              <a:buNone/>
              <a:defRPr sz="4400" b="0"/>
            </a:lvl1pPr>
          </a:lstStyle>
          <a:p>
            <a:r>
              <a:rPr kumimoji="0" lang="en-US" smtClean="0"/>
              <a:t>Образец заголовка</a:t>
            </a:r>
            <a:endParaRPr kumimoji="0" lang="en-US"/>
          </a:p>
        </p:txBody>
      </p:sp>
      <p:sp>
        <p:nvSpPr>
          <p:cNvPr id="5" name="Дата 4"/>
          <p:cNvSpPr>
            <a:spLocks noGrp="1"/>
          </p:cNvSpPr>
          <p:nvPr>
            <p:ph type="dt" sz="half" idx="10"/>
          </p:nvPr>
        </p:nvSpPr>
        <p:spPr/>
        <p:txBody>
          <a:bodyPr/>
          <a:lstStyle/>
          <a:p>
            <a:fld id="{28E80666-FB37-4B36-9149-507F3B0178E3}" type="datetimeFigureOut">
              <a:rPr lang="en-US" smtClean="0"/>
              <a:pPr/>
              <a:t>14.09.20</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lvl1pPr>
              <a:defRPr>
                <a:solidFill>
                  <a:srgbClr val="FFFFFF"/>
                </a:solidFill>
              </a:defRPr>
            </a:lvl1pPr>
          </a:lstStyle>
          <a:p>
            <a:fld id="{D7E63A33-8271-4DD0-9C48-789913D7C115}" type="slidenum">
              <a:rPr lang="en-US" smtClean="0"/>
              <a:pPr/>
              <a:t>‹#›</a:t>
            </a:fld>
            <a:endParaRPr lang="en-US"/>
          </a:p>
        </p:txBody>
      </p:sp>
      <p:sp>
        <p:nvSpPr>
          <p:cNvPr id="3" name="Текст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Образец текста</a:t>
            </a:r>
          </a:p>
        </p:txBody>
      </p:sp>
      <p:sp>
        <p:nvSpPr>
          <p:cNvPr id="9" name="Содержимое 8"/>
          <p:cNvSpPr>
            <a:spLocks noGrp="1"/>
          </p:cNvSpPr>
          <p:nvPr>
            <p:ph sz="quarter" idx="1"/>
          </p:nvPr>
        </p:nvSpPr>
        <p:spPr>
          <a:xfrm>
            <a:off x="2362200" y="1752600"/>
            <a:ext cx="6400800" cy="4419600"/>
          </a:xfrm>
        </p:spPr>
        <p:txBody>
          <a:bodyPr/>
          <a:lstStyle/>
          <a:p>
            <a:pPr lvl="0" eaLnBrk="1" latinLnBrk="0" hangingPunct="1"/>
            <a:r>
              <a:rPr lang="en-US" smtClean="0"/>
              <a:t>Образец текста</a:t>
            </a:r>
          </a:p>
          <a:p>
            <a:pPr lvl="1" eaLnBrk="1" latinLnBrk="0" hangingPunct="1"/>
            <a:r>
              <a:rPr lang="en-US" smtClean="0"/>
              <a:t>Второй уровень</a:t>
            </a:r>
          </a:p>
          <a:p>
            <a:pPr lvl="2" eaLnBrk="1" latinLnBrk="0" hangingPunct="1"/>
            <a:r>
              <a:rPr lang="en-US" smtClean="0"/>
              <a:t>Третий уровень</a:t>
            </a:r>
          </a:p>
          <a:p>
            <a:pPr lvl="3" eaLnBrk="1" latinLnBrk="0" hangingPunct="1"/>
            <a:r>
              <a:rPr lang="en-US" smtClean="0"/>
              <a:t>Четвертый уровень</a:t>
            </a:r>
          </a:p>
          <a:p>
            <a:pPr lvl="4" eaLnBrk="1" latinLnBrk="0" hangingPunct="1"/>
            <a:r>
              <a:rPr lang="en-US"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3">
        <a:schemeClr val="bg2"/>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Образец текста</a:t>
            </a:r>
          </a:p>
        </p:txBody>
      </p:sp>
      <p:sp>
        <p:nvSpPr>
          <p:cNvPr id="8" name="Прямоугольник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Название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Образец заголовка</a:t>
            </a:r>
            <a:endParaRPr kumimoji="0" lang="en-US"/>
          </a:p>
        </p:txBody>
      </p:sp>
      <p:sp>
        <p:nvSpPr>
          <p:cNvPr id="11" name="Прямоугольник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Дата 11"/>
          <p:cNvSpPr>
            <a:spLocks noGrp="1"/>
          </p:cNvSpPr>
          <p:nvPr>
            <p:ph type="dt" sz="half" idx="10"/>
          </p:nvPr>
        </p:nvSpPr>
        <p:spPr>
          <a:xfrm>
            <a:off x="6248400" y="6248400"/>
            <a:ext cx="2667000" cy="365125"/>
          </a:xfrm>
        </p:spPr>
        <p:txBody>
          <a:bodyPr rtlCol="0"/>
          <a:lstStyle/>
          <a:p>
            <a:fld id="{28E80666-FB37-4B36-9149-507F3B0178E3}" type="datetimeFigureOut">
              <a:rPr lang="en-US" smtClean="0"/>
              <a:pPr/>
              <a:t>14.09.20</a:t>
            </a:fld>
            <a:endParaRPr lang="en-US"/>
          </a:p>
        </p:txBody>
      </p:sp>
      <p:sp>
        <p:nvSpPr>
          <p:cNvPr id="13" name="Номер слайда 12"/>
          <p:cNvSpPr>
            <a:spLocks noGrp="1"/>
          </p:cNvSpPr>
          <p:nvPr>
            <p:ph type="sldNum" sz="quarter" idx="11"/>
          </p:nvPr>
        </p:nvSpPr>
        <p:spPr>
          <a:xfrm>
            <a:off x="0" y="4667249"/>
            <a:ext cx="1447800" cy="663578"/>
          </a:xfrm>
        </p:spPr>
        <p:txBody>
          <a:bodyPr rtlCol="0"/>
          <a:lstStyle>
            <a:lvl1pPr>
              <a:defRPr sz="2800"/>
            </a:lvl1pPr>
          </a:lstStyle>
          <a:p>
            <a:fld id="{D7E63A33-8271-4DD0-9C48-789913D7C115}" type="slidenum">
              <a:rPr lang="en-US" smtClean="0"/>
              <a:pPr/>
              <a:t>‹#›</a:t>
            </a:fld>
            <a:endParaRPr lang="en-US"/>
          </a:p>
        </p:txBody>
      </p:sp>
      <p:sp>
        <p:nvSpPr>
          <p:cNvPr id="14" name="Нижний колонтитул 13"/>
          <p:cNvSpPr>
            <a:spLocks noGrp="1"/>
          </p:cNvSpPr>
          <p:nvPr>
            <p:ph type="ftr" sz="quarter" idx="12"/>
          </p:nvPr>
        </p:nvSpPr>
        <p:spPr>
          <a:xfrm>
            <a:off x="1600200" y="6248206"/>
            <a:ext cx="4572000" cy="365125"/>
          </a:xfrm>
        </p:spPr>
        <p:txBody>
          <a:bodyPr rtlCol="0"/>
          <a:lstStyle/>
          <a:p>
            <a:endParaRPr lang="en-US"/>
          </a:p>
        </p:txBody>
      </p:sp>
      <p:sp>
        <p:nvSpPr>
          <p:cNvPr id="3" name="Рисунок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Чтобы добавить рисунок, перетащите его на заполнитель или щелкните значок</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Образец заголовка</a:t>
            </a:r>
            <a:endParaRPr kumimoji="0" lang="en-US"/>
          </a:p>
        </p:txBody>
      </p:sp>
      <p:sp>
        <p:nvSpPr>
          <p:cNvPr id="13" name="Текст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Образец текста</a:t>
            </a:r>
          </a:p>
          <a:p>
            <a:pPr lvl="1" eaLnBrk="1" latinLnBrk="0" hangingPunct="1"/>
            <a:r>
              <a:rPr kumimoji="0" lang="en-US" smtClean="0"/>
              <a:t>Второй уровень</a:t>
            </a:r>
          </a:p>
          <a:p>
            <a:pPr lvl="2" eaLnBrk="1" latinLnBrk="0" hangingPunct="1"/>
            <a:r>
              <a:rPr kumimoji="0" lang="en-US" smtClean="0"/>
              <a:t>Третий уровень</a:t>
            </a:r>
          </a:p>
          <a:p>
            <a:pPr lvl="3" eaLnBrk="1" latinLnBrk="0" hangingPunct="1"/>
            <a:r>
              <a:rPr kumimoji="0" lang="en-US" smtClean="0"/>
              <a:t>Четвертый уровень</a:t>
            </a:r>
          </a:p>
          <a:p>
            <a:pPr lvl="4" eaLnBrk="1" latinLnBrk="0" hangingPunct="1"/>
            <a:r>
              <a:rPr kumimoji="0" lang="en-US" smtClean="0"/>
              <a:t>Пятый уровень</a:t>
            </a:r>
            <a:endParaRPr kumimoji="0" lang="en-US"/>
          </a:p>
        </p:txBody>
      </p:sp>
      <p:sp>
        <p:nvSpPr>
          <p:cNvPr id="14" name="Дата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28E80666-FB37-4B36-9149-507F3B0178E3}" type="datetimeFigureOut">
              <a:rPr lang="en-US" smtClean="0"/>
              <a:pPr/>
              <a:t>14.09.20</a:t>
            </a:fld>
            <a:endParaRPr lang="en-US" dirty="0"/>
          </a:p>
        </p:txBody>
      </p:sp>
      <p:sp>
        <p:nvSpPr>
          <p:cNvPr id="3" name="Нижний колонтитул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Прямоугольник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7E63A33-8271-4DD0-9C48-789913D7C11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азвание 2"/>
          <p:cNvSpPr>
            <a:spLocks noGrp="1"/>
          </p:cNvSpPr>
          <p:nvPr>
            <p:ph type="ctrTitle"/>
          </p:nvPr>
        </p:nvSpPr>
        <p:spPr/>
        <p:txBody>
          <a:bodyPr>
            <a:normAutofit fontScale="90000"/>
          </a:bodyPr>
          <a:lstStyle/>
          <a:p>
            <a:r>
              <a:rPr lang="en-US" sz="4600" dirty="0">
                <a:effectLst/>
              </a:rPr>
              <a:t>Integrative Functions of the Brain </a:t>
            </a:r>
            <a:r>
              <a:rPr lang="en-US" sz="4600" dirty="0"/>
              <a:t/>
            </a:r>
            <a:br>
              <a:rPr lang="en-US" sz="4600" dirty="0"/>
            </a:br>
            <a:endParaRPr lang="ru-RU" sz="4600" dirty="0"/>
          </a:p>
        </p:txBody>
      </p:sp>
    </p:spTree>
    <p:extLst>
      <p:ext uri="{BB962C8B-B14F-4D97-AF65-F5344CB8AC3E}">
        <p14:creationId xmlns:p14="http://schemas.microsoft.com/office/powerpoint/2010/main" val="165838710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pPr algn="ctr"/>
            <a:r>
              <a:rPr lang="en-US" dirty="0" smtClean="0"/>
              <a:t>Sleep</a:t>
            </a:r>
            <a:endParaRPr lang="ru-RU" dirty="0"/>
          </a:p>
        </p:txBody>
      </p:sp>
      <p:sp>
        <p:nvSpPr>
          <p:cNvPr id="3" name="Содержимое 2"/>
          <p:cNvSpPr>
            <a:spLocks noGrp="1"/>
          </p:cNvSpPr>
          <p:nvPr>
            <p:ph sz="quarter" idx="1"/>
          </p:nvPr>
        </p:nvSpPr>
        <p:spPr/>
        <p:txBody>
          <a:bodyPr>
            <a:normAutofit fontScale="92500" lnSpcReduction="20000"/>
          </a:bodyPr>
          <a:lstStyle/>
          <a:p>
            <a:pPr marL="0" indent="0" algn="ctr">
              <a:buNone/>
            </a:pPr>
            <a:r>
              <a:rPr lang="en-US" dirty="0"/>
              <a:t>About five times a night, a sleeper backtracks from stage 3 or 4 to stage 2 and exhibits bouts of rapid eye movement (REM) sleep. This is so named because the eyes oscillate back and forth as if watching a movie. It is also called paradoxical sleep because the EEG resembles the waking state, yet the sleeper is harder to arouse than in any other stage. The vital signs increase and the brain consumes even more oxygen than when awake. Sleep paralysis, other than in the muscles of eye movement, is especially strong during REM sleep. Sleep paralysis usually prevents the sleeper from acting out his or her dreams. </a:t>
            </a:r>
            <a:endParaRPr lang="ru-RU" dirty="0"/>
          </a:p>
        </p:txBody>
      </p:sp>
    </p:spTree>
    <p:extLst>
      <p:ext uri="{BB962C8B-B14F-4D97-AF65-F5344CB8AC3E}">
        <p14:creationId xmlns:p14="http://schemas.microsoft.com/office/powerpoint/2010/main" val="67216784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normAutofit fontScale="90000"/>
          </a:bodyPr>
          <a:lstStyle/>
          <a:p>
            <a:pPr algn="ctr"/>
            <a:r>
              <a:rPr lang="en-US" sz="1000" dirty="0" smtClean="0"/>
              <a:t/>
            </a:r>
            <a:br>
              <a:rPr lang="en-US" sz="1000" dirty="0" smtClean="0"/>
            </a:br>
            <a:r>
              <a:rPr lang="en-US" sz="1000" dirty="0"/>
              <a:t/>
            </a:r>
            <a:br>
              <a:rPr lang="en-US" sz="1000" dirty="0"/>
            </a:br>
            <a:r>
              <a:rPr lang="en-US" sz="1000" dirty="0" smtClean="0"/>
              <a:t/>
            </a:r>
            <a:br>
              <a:rPr lang="en-US" sz="1000" dirty="0" smtClean="0"/>
            </a:br>
            <a:r>
              <a:rPr lang="en-US" dirty="0" smtClean="0"/>
              <a:t>Sleep </a:t>
            </a:r>
            <a:r>
              <a:rPr lang="en-US" dirty="0"/>
              <a:t>Stages and Brain Activity. </a:t>
            </a:r>
            <a:br>
              <a:rPr lang="en-US" dirty="0"/>
            </a:br>
            <a:endParaRPr lang="ru-RU" dirty="0"/>
          </a:p>
        </p:txBody>
      </p:sp>
      <p:pic>
        <p:nvPicPr>
          <p:cNvPr id="4" name="Содержимое 3"/>
          <p:cNvPicPr>
            <a:picLocks noGrp="1" noChangeAspect="1"/>
          </p:cNvPicPr>
          <p:nvPr>
            <p:ph sz="quarter" idx="1"/>
          </p:nvPr>
        </p:nvPicPr>
        <p:blipFill>
          <a:blip r:embed="rId2"/>
          <a:srcRect l="-18519" r="-18519"/>
          <a:stretch>
            <a:fillRect/>
          </a:stretch>
        </p:blipFill>
        <p:spPr/>
      </p:pic>
    </p:spTree>
    <p:extLst>
      <p:ext uri="{BB962C8B-B14F-4D97-AF65-F5344CB8AC3E}">
        <p14:creationId xmlns:p14="http://schemas.microsoft.com/office/powerpoint/2010/main" val="340042026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normAutofit fontScale="90000"/>
          </a:bodyPr>
          <a:lstStyle/>
          <a:p>
            <a:pPr algn="ctr"/>
            <a:r>
              <a:rPr lang="en-US" sz="1000" dirty="0" smtClean="0"/>
              <a:t/>
            </a:r>
            <a:br>
              <a:rPr lang="en-US" sz="1000" dirty="0" smtClean="0"/>
            </a:br>
            <a:r>
              <a:rPr lang="en-US" sz="1000" dirty="0"/>
              <a:t/>
            </a:r>
            <a:br>
              <a:rPr lang="en-US" sz="1000" dirty="0"/>
            </a:br>
            <a:r>
              <a:rPr lang="en-US" sz="1000" dirty="0" smtClean="0"/>
              <a:t/>
            </a:r>
            <a:br>
              <a:rPr lang="en-US" sz="1000" dirty="0" smtClean="0"/>
            </a:br>
            <a:r>
              <a:rPr lang="en-US" dirty="0" smtClean="0"/>
              <a:t>Cognition </a:t>
            </a:r>
            <a:r>
              <a:rPr lang="en-US" dirty="0"/>
              <a:t/>
            </a:r>
            <a:br>
              <a:rPr lang="en-US" dirty="0"/>
            </a:br>
            <a:endParaRPr lang="ru-RU" dirty="0"/>
          </a:p>
        </p:txBody>
      </p:sp>
      <p:sp>
        <p:nvSpPr>
          <p:cNvPr id="3" name="Содержимое 2"/>
          <p:cNvSpPr>
            <a:spLocks noGrp="1"/>
          </p:cNvSpPr>
          <p:nvPr>
            <p:ph sz="quarter" idx="1"/>
          </p:nvPr>
        </p:nvSpPr>
        <p:spPr/>
        <p:txBody>
          <a:bodyPr/>
          <a:lstStyle/>
          <a:p>
            <a:pPr marL="0" indent="0" algn="ctr">
              <a:buNone/>
            </a:pPr>
            <a:endParaRPr lang="en-US" sz="900" dirty="0" smtClean="0"/>
          </a:p>
          <a:p>
            <a:pPr marL="0" indent="0" algn="ctr">
              <a:buNone/>
            </a:pPr>
            <a:r>
              <a:rPr lang="en-US" dirty="0" smtClean="0"/>
              <a:t>the </a:t>
            </a:r>
            <a:r>
              <a:rPr lang="en-US" dirty="0"/>
              <a:t>range of mental processes by which we acquire and use </a:t>
            </a:r>
            <a:r>
              <a:rPr lang="en-US" dirty="0" smtClean="0"/>
              <a:t>knowledge</a:t>
            </a:r>
            <a:r>
              <a:rPr lang="ru-RU" dirty="0" smtClean="0"/>
              <a:t>-</a:t>
            </a:r>
            <a:r>
              <a:rPr lang="en-US" dirty="0" smtClean="0"/>
              <a:t>sensory </a:t>
            </a:r>
            <a:r>
              <a:rPr lang="en-US" dirty="0"/>
              <a:t>perception, thought, reasoning, judgment, memory, imagination, and intuition. Such functions are widely distributed over regions of cerebral cortex called association areas, which constitute about 75% of all brain tissue. This is the most difficult area of brain research and the most incompletely understood aspect of cerebral function. </a:t>
            </a:r>
            <a:endParaRPr lang="ru-RU" dirty="0"/>
          </a:p>
        </p:txBody>
      </p:sp>
    </p:spTree>
    <p:extLst>
      <p:ext uri="{BB962C8B-B14F-4D97-AF65-F5344CB8AC3E}">
        <p14:creationId xmlns:p14="http://schemas.microsoft.com/office/powerpoint/2010/main" val="363578620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normAutofit fontScale="90000"/>
          </a:bodyPr>
          <a:lstStyle/>
          <a:p>
            <a:pPr algn="ctr"/>
            <a:r>
              <a:rPr lang="en-US" sz="1000" dirty="0" smtClean="0"/>
              <a:t/>
            </a:r>
            <a:br>
              <a:rPr lang="en-US" sz="1000" dirty="0" smtClean="0"/>
            </a:br>
            <a:r>
              <a:rPr lang="en-US" sz="1000" dirty="0"/>
              <a:t/>
            </a:r>
            <a:br>
              <a:rPr lang="en-US" sz="1000" dirty="0"/>
            </a:br>
            <a:r>
              <a:rPr lang="en-US" sz="1000" dirty="0" smtClean="0"/>
              <a:t/>
            </a:r>
            <a:br>
              <a:rPr lang="en-US" sz="1000" dirty="0" smtClean="0"/>
            </a:br>
            <a:r>
              <a:rPr lang="en-US" dirty="0" smtClean="0"/>
              <a:t>Memory </a:t>
            </a:r>
            <a:r>
              <a:rPr lang="en-US" dirty="0"/>
              <a:t/>
            </a:r>
            <a:br>
              <a:rPr lang="en-US" dirty="0"/>
            </a:br>
            <a:endParaRPr lang="ru-RU" dirty="0"/>
          </a:p>
        </p:txBody>
      </p:sp>
      <p:sp>
        <p:nvSpPr>
          <p:cNvPr id="3" name="Содержимое 2"/>
          <p:cNvSpPr>
            <a:spLocks noGrp="1"/>
          </p:cNvSpPr>
          <p:nvPr>
            <p:ph sz="quarter" idx="1"/>
          </p:nvPr>
        </p:nvSpPr>
        <p:spPr/>
        <p:txBody>
          <a:bodyPr>
            <a:normAutofit fontScale="85000" lnSpcReduction="20000"/>
          </a:bodyPr>
          <a:lstStyle/>
          <a:p>
            <a:pPr marL="0" indent="0" algn="ctr">
              <a:buNone/>
            </a:pPr>
            <a:r>
              <a:rPr lang="en-US" dirty="0"/>
              <a:t>The hippocampus of the limbic system is an important memory-forming center. It does not store memories, but organizes sensory and cognitive experiences into a unified long-term memory. The hippocampus learns from sensory input while an experience is happening, but it has a short memory. Later, perhaps when one is sleeping, it plays this memory repeatedly to the cerebral cortex, which is a “slow learner” but forms longer-lasting memories. This process of “teaching the cerebral cortex” until a long-term memory is established is called memory consolidation. Long-term memories are held in various areas of cortex. One’s vocabulary and memory of faces and familiar objects, for example, reside in the superior temporal lobe, and memories of one’s plans and social roles are in the prefrontal cortex.</a:t>
            </a:r>
            <a:endParaRPr lang="ru-RU" dirty="0"/>
          </a:p>
        </p:txBody>
      </p:sp>
    </p:spTree>
    <p:extLst>
      <p:ext uri="{BB962C8B-B14F-4D97-AF65-F5344CB8AC3E}">
        <p14:creationId xmlns:p14="http://schemas.microsoft.com/office/powerpoint/2010/main" val="135130229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normAutofit fontScale="90000"/>
          </a:bodyPr>
          <a:lstStyle/>
          <a:p>
            <a:pPr algn="ctr"/>
            <a:r>
              <a:rPr lang="en-US" sz="1000" dirty="0" smtClean="0"/>
              <a:t/>
            </a:r>
            <a:br>
              <a:rPr lang="en-US" sz="1000" dirty="0" smtClean="0"/>
            </a:br>
            <a:r>
              <a:rPr lang="en-US" sz="1000" dirty="0"/>
              <a:t/>
            </a:r>
            <a:br>
              <a:rPr lang="en-US" sz="1000" dirty="0"/>
            </a:br>
            <a:r>
              <a:rPr lang="en-US" sz="1000" dirty="0" smtClean="0"/>
              <a:t/>
            </a:r>
            <a:br>
              <a:rPr lang="en-US" sz="1000" dirty="0" smtClean="0"/>
            </a:br>
            <a:r>
              <a:rPr lang="en-US" dirty="0" smtClean="0"/>
              <a:t>Emotion </a:t>
            </a:r>
            <a:r>
              <a:rPr lang="en-US" dirty="0"/>
              <a:t/>
            </a:r>
            <a:br>
              <a:rPr lang="en-US" dirty="0"/>
            </a:br>
            <a:endParaRPr lang="ru-RU" dirty="0"/>
          </a:p>
        </p:txBody>
      </p:sp>
      <p:sp>
        <p:nvSpPr>
          <p:cNvPr id="3" name="Содержимое 2"/>
          <p:cNvSpPr>
            <a:spLocks noGrp="1"/>
          </p:cNvSpPr>
          <p:nvPr>
            <p:ph sz="quarter" idx="1"/>
          </p:nvPr>
        </p:nvSpPr>
        <p:spPr/>
        <p:txBody>
          <a:bodyPr>
            <a:normAutofit fontScale="92500" lnSpcReduction="20000"/>
          </a:bodyPr>
          <a:lstStyle/>
          <a:p>
            <a:pPr marL="0" indent="0">
              <a:buNone/>
            </a:pPr>
            <a:r>
              <a:rPr lang="en-US" dirty="0"/>
              <a:t>Emotional feelings and memories are not exclusively cerebral </a:t>
            </a:r>
            <a:r>
              <a:rPr lang="en-US" dirty="0" smtClean="0"/>
              <a:t>functions</a:t>
            </a:r>
            <a:r>
              <a:rPr lang="en-US" dirty="0"/>
              <a:t>, but result from an interaction between areas of the prefrontal cortex and diencephalon. </a:t>
            </a:r>
          </a:p>
          <a:p>
            <a:pPr marL="0" indent="0">
              <a:buNone/>
            </a:pPr>
            <a:r>
              <a:rPr lang="en-US" dirty="0"/>
              <a:t>But the feelings themselves, and emotional memories, arise from deeper regions of the brain, especially the hypothalamus and amygdala. Here lie the nuclei that stimulate us to recoil in fear from a rattlesnake or yearn for a lost love.</a:t>
            </a:r>
          </a:p>
          <a:p>
            <a:pPr marL="0" indent="0">
              <a:buNone/>
            </a:pPr>
            <a:r>
              <a:rPr lang="en-US" dirty="0"/>
              <a:t>The amygdala is a major component of the limbic system described earlier. It receives processed </a:t>
            </a:r>
            <a:r>
              <a:rPr lang="en-US" dirty="0" smtClean="0"/>
              <a:t>information </a:t>
            </a:r>
            <a:r>
              <a:rPr lang="en-US" dirty="0"/>
              <a:t>from the general senses and from vision, hearing, taste, and smell.</a:t>
            </a:r>
            <a:endParaRPr lang="ru-RU" dirty="0"/>
          </a:p>
        </p:txBody>
      </p:sp>
    </p:spTree>
    <p:extLst>
      <p:ext uri="{BB962C8B-B14F-4D97-AF65-F5344CB8AC3E}">
        <p14:creationId xmlns:p14="http://schemas.microsoft.com/office/powerpoint/2010/main" val="251296999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pPr algn="ctr"/>
            <a:r>
              <a:rPr lang="en-US" dirty="0"/>
              <a:t>Sensation</a:t>
            </a:r>
            <a:endParaRPr lang="ru-RU" dirty="0"/>
          </a:p>
        </p:txBody>
      </p:sp>
      <p:sp>
        <p:nvSpPr>
          <p:cNvPr id="3" name="Содержимое 2"/>
          <p:cNvSpPr>
            <a:spLocks noGrp="1"/>
          </p:cNvSpPr>
          <p:nvPr>
            <p:ph sz="quarter" idx="1"/>
          </p:nvPr>
        </p:nvSpPr>
        <p:spPr/>
        <p:txBody>
          <a:bodyPr/>
          <a:lstStyle/>
          <a:p>
            <a:r>
              <a:rPr lang="en-US" b="1" dirty="0"/>
              <a:t>The Special Senses </a:t>
            </a:r>
            <a:r>
              <a:rPr lang="en-US" dirty="0"/>
              <a:t>are limited to the head, and some employee relatively complex sense organs. They are vision, hearing, equilibrium, taste, and smell.</a:t>
            </a:r>
          </a:p>
          <a:p>
            <a:r>
              <a:rPr lang="en-US" b="1" dirty="0"/>
              <a:t>The General Senses </a:t>
            </a:r>
            <a:r>
              <a:rPr lang="en-US" dirty="0"/>
              <a:t>are distributed over the entire body and employ relatively simple receptors. They include such senses as touch, pressure, stretch, movement, heat, cold, and pain.</a:t>
            </a:r>
          </a:p>
          <a:p>
            <a:endParaRPr lang="ru-RU" dirty="0"/>
          </a:p>
        </p:txBody>
      </p:sp>
    </p:spTree>
    <p:extLst>
      <p:ext uri="{BB962C8B-B14F-4D97-AF65-F5344CB8AC3E}">
        <p14:creationId xmlns:p14="http://schemas.microsoft.com/office/powerpoint/2010/main" val="139500453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pPr algn="ctr"/>
            <a:r>
              <a:rPr lang="en-US" dirty="0"/>
              <a:t>The Special Senses </a:t>
            </a:r>
            <a:endParaRPr lang="ru-RU" dirty="0"/>
          </a:p>
        </p:txBody>
      </p:sp>
      <p:sp>
        <p:nvSpPr>
          <p:cNvPr id="3" name="Содержимое 2"/>
          <p:cNvSpPr>
            <a:spLocks noGrp="1"/>
          </p:cNvSpPr>
          <p:nvPr>
            <p:ph sz="quarter" idx="1"/>
          </p:nvPr>
        </p:nvSpPr>
        <p:spPr/>
        <p:txBody>
          <a:bodyPr>
            <a:normAutofit fontScale="85000" lnSpcReduction="20000"/>
          </a:bodyPr>
          <a:lstStyle/>
          <a:p>
            <a:r>
              <a:rPr lang="en-US" b="1" dirty="0"/>
              <a:t>Vision. </a:t>
            </a:r>
            <a:r>
              <a:rPr lang="en-US" dirty="0"/>
              <a:t>Visual signals are received by the </a:t>
            </a:r>
            <a:r>
              <a:rPr lang="en-US" b="1" dirty="0"/>
              <a:t>primary visual cortex </a:t>
            </a:r>
            <a:r>
              <a:rPr lang="en-US" dirty="0"/>
              <a:t>in the far posterior region of the occipital lobe. This is bordered anteriorly by the </a:t>
            </a:r>
            <a:r>
              <a:rPr lang="en-US" b="1" dirty="0"/>
              <a:t>visual association area, </a:t>
            </a:r>
            <a:r>
              <a:rPr lang="en-US" dirty="0"/>
              <a:t>which includes all the remainder of the occipital lobe, some of the posterior parietal lobe (concerned with spatial perception), and much of the inferior temporal lobe, where we recognize faces and other familiar objects. </a:t>
            </a:r>
          </a:p>
          <a:p>
            <a:r>
              <a:rPr lang="en-US" b="1" dirty="0" smtClean="0"/>
              <a:t>Hearing</a:t>
            </a:r>
            <a:r>
              <a:rPr lang="en-US" b="1" dirty="0"/>
              <a:t>. </a:t>
            </a:r>
            <a:r>
              <a:rPr lang="en-US" dirty="0"/>
              <a:t>Auditory signals are received by the </a:t>
            </a:r>
            <a:r>
              <a:rPr lang="en-US" b="1" dirty="0"/>
              <a:t>primary auditory cortex </a:t>
            </a:r>
            <a:r>
              <a:rPr lang="en-US" dirty="0"/>
              <a:t>in the superior region of the temporal lobe and in the nearby insula. The </a:t>
            </a:r>
            <a:r>
              <a:rPr lang="en-US" b="1" dirty="0"/>
              <a:t>auditory association area </a:t>
            </a:r>
            <a:r>
              <a:rPr lang="en-US" dirty="0"/>
              <a:t>occupies areas of temporal lobe inferior to the primary </a:t>
            </a:r>
            <a:r>
              <a:rPr lang="en-US" dirty="0" smtClean="0"/>
              <a:t>auditory </a:t>
            </a:r>
            <a:r>
              <a:rPr lang="en-US" dirty="0"/>
              <a:t>cortex and deep within the lateral sulcus. This is where we become capable of recognizing spoken words, a familiar piece of music, or a voice on the telephone. </a:t>
            </a:r>
          </a:p>
          <a:p>
            <a:endParaRPr lang="en-US" dirty="0"/>
          </a:p>
          <a:p>
            <a:endParaRPr lang="ru-RU" dirty="0"/>
          </a:p>
        </p:txBody>
      </p:sp>
    </p:spTree>
    <p:extLst>
      <p:ext uri="{BB962C8B-B14F-4D97-AF65-F5344CB8AC3E}">
        <p14:creationId xmlns:p14="http://schemas.microsoft.com/office/powerpoint/2010/main" val="187514853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pPr algn="ctr"/>
            <a:r>
              <a:rPr lang="en-US" dirty="0"/>
              <a:t>The Special Senses </a:t>
            </a:r>
            <a:endParaRPr lang="ru-RU" dirty="0"/>
          </a:p>
        </p:txBody>
      </p:sp>
      <p:sp>
        <p:nvSpPr>
          <p:cNvPr id="3" name="Содержимое 2"/>
          <p:cNvSpPr>
            <a:spLocks noGrp="1"/>
          </p:cNvSpPr>
          <p:nvPr>
            <p:ph sz="quarter" idx="1"/>
          </p:nvPr>
        </p:nvSpPr>
        <p:spPr/>
        <p:txBody>
          <a:bodyPr>
            <a:normAutofit fontScale="77500" lnSpcReduction="20000"/>
          </a:bodyPr>
          <a:lstStyle/>
          <a:p>
            <a:r>
              <a:rPr lang="en-US" b="1" dirty="0"/>
              <a:t>Equilibrium. </a:t>
            </a:r>
            <a:r>
              <a:rPr lang="en-US" dirty="0"/>
              <a:t>Signals from the inner ear for equilibrium project mainly to the cerebellum and several brainstem nuclei concerned with head and eye movements and visceral functions. Some fibers of this system, however, are routed through the thalamus to areas of association cortex in the roof of the lateral sulcus and near the lower end of the </a:t>
            </a:r>
            <a:r>
              <a:rPr lang="en-US" dirty="0" smtClean="0"/>
              <a:t>central </a:t>
            </a:r>
            <a:r>
              <a:rPr lang="en-US" dirty="0"/>
              <a:t>sulcus. This is the seat of consciousness of our body movements and orientation in space. </a:t>
            </a:r>
          </a:p>
          <a:p>
            <a:r>
              <a:rPr lang="en-US" b="1" dirty="0" smtClean="0"/>
              <a:t>Taste </a:t>
            </a:r>
            <a:r>
              <a:rPr lang="en-US" b="1" dirty="0"/>
              <a:t>and smell. </a:t>
            </a:r>
            <a:r>
              <a:rPr lang="en-US" dirty="0"/>
              <a:t>Gustatory (taste) signals are received by the </a:t>
            </a:r>
            <a:r>
              <a:rPr lang="en-US" b="1" dirty="0"/>
              <a:t>primary gustatory cortex </a:t>
            </a:r>
            <a:r>
              <a:rPr lang="en-US" dirty="0"/>
              <a:t>in the inferior end of the </a:t>
            </a:r>
            <a:r>
              <a:rPr lang="en-US" dirty="0" err="1"/>
              <a:t>postcentral</a:t>
            </a:r>
            <a:r>
              <a:rPr lang="en-US" dirty="0"/>
              <a:t> </a:t>
            </a:r>
            <a:r>
              <a:rPr lang="en-US" dirty="0" err="1"/>
              <a:t>gyrus</a:t>
            </a:r>
            <a:r>
              <a:rPr lang="en-US" dirty="0"/>
              <a:t> of the parietal lobe (discussed shortly) and an anterior region of the insula. Olfactory (smell) signals are received by the </a:t>
            </a:r>
            <a:r>
              <a:rPr lang="en-US" b="1" dirty="0"/>
              <a:t>primary olfactory cortex </a:t>
            </a:r>
            <a:r>
              <a:rPr lang="en-US" dirty="0"/>
              <a:t>in the medial </a:t>
            </a:r>
            <a:r>
              <a:rPr lang="en-US" dirty="0" smtClean="0"/>
              <a:t>surface </a:t>
            </a:r>
            <a:r>
              <a:rPr lang="en-US" dirty="0"/>
              <a:t>of the temporal lobe and inferior surface of the frontal lobe. The </a:t>
            </a:r>
            <a:r>
              <a:rPr lang="en-US" i="1" dirty="0"/>
              <a:t>orbitofrontal cortex </a:t>
            </a:r>
            <a:r>
              <a:rPr lang="en-US" dirty="0"/>
              <a:t>mentioned earlier serves as a multimodal association area for both taste and smell, and is thus highly important in our enjoyment or rejection of </a:t>
            </a:r>
            <a:r>
              <a:rPr lang="en-US" dirty="0" smtClean="0"/>
              <a:t>various </a:t>
            </a:r>
            <a:r>
              <a:rPr lang="en-US" dirty="0"/>
              <a:t>foods and drinks. </a:t>
            </a:r>
          </a:p>
          <a:p>
            <a:endParaRPr lang="ru-RU" dirty="0"/>
          </a:p>
        </p:txBody>
      </p:sp>
    </p:spTree>
    <p:extLst>
      <p:ext uri="{BB962C8B-B14F-4D97-AF65-F5344CB8AC3E}">
        <p14:creationId xmlns:p14="http://schemas.microsoft.com/office/powerpoint/2010/main" val="224613539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pPr algn="ctr"/>
            <a:r>
              <a:rPr lang="en-US" dirty="0"/>
              <a:t>The General Senses </a:t>
            </a:r>
            <a:endParaRPr lang="ru-RU" dirty="0"/>
          </a:p>
        </p:txBody>
      </p:sp>
      <p:pic>
        <p:nvPicPr>
          <p:cNvPr id="4" name="Содержимое 3"/>
          <p:cNvPicPr>
            <a:picLocks noGrp="1" noChangeAspect="1"/>
          </p:cNvPicPr>
          <p:nvPr>
            <p:ph sz="quarter" idx="1"/>
          </p:nvPr>
        </p:nvPicPr>
        <p:blipFill>
          <a:blip r:embed="rId2"/>
          <a:srcRect t="2638" b="2638"/>
          <a:stretch>
            <a:fillRect/>
          </a:stretch>
        </p:blipFill>
        <p:spPr/>
      </p:pic>
    </p:spTree>
    <p:extLst>
      <p:ext uri="{BB962C8B-B14F-4D97-AF65-F5344CB8AC3E}">
        <p14:creationId xmlns:p14="http://schemas.microsoft.com/office/powerpoint/2010/main" val="146319961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normAutofit fontScale="90000"/>
          </a:bodyPr>
          <a:lstStyle/>
          <a:p>
            <a:pPr algn="ctr"/>
            <a:r>
              <a:rPr lang="en-US" sz="1000" dirty="0" smtClean="0"/>
              <a:t/>
            </a:r>
            <a:br>
              <a:rPr lang="en-US" sz="1000" dirty="0" smtClean="0"/>
            </a:br>
            <a:r>
              <a:rPr lang="en-US" sz="1000" dirty="0"/>
              <a:t/>
            </a:r>
            <a:br>
              <a:rPr lang="en-US" sz="1000" dirty="0"/>
            </a:br>
            <a:r>
              <a:rPr lang="en-US" sz="1000" dirty="0" smtClean="0"/>
              <a:t/>
            </a:r>
            <a:br>
              <a:rPr lang="en-US" sz="1000" dirty="0" smtClean="0"/>
            </a:br>
            <a:r>
              <a:rPr lang="en-US" sz="1000" dirty="0" smtClean="0"/>
              <a:t/>
            </a:r>
            <a:br>
              <a:rPr lang="en-US" sz="1000" dirty="0" smtClean="0"/>
            </a:br>
            <a:r>
              <a:rPr lang="en-US" sz="1000" dirty="0"/>
              <a:t/>
            </a:r>
            <a:br>
              <a:rPr lang="en-US" sz="1000" dirty="0"/>
            </a:br>
            <a:r>
              <a:rPr lang="en-US" sz="1000" dirty="0" smtClean="0"/>
              <a:t/>
            </a:r>
            <a:br>
              <a:rPr lang="en-US" sz="1000" dirty="0" smtClean="0"/>
            </a:br>
            <a:r>
              <a:rPr lang="en-US" sz="1000" dirty="0"/>
              <a:t/>
            </a:r>
            <a:br>
              <a:rPr lang="en-US" sz="1000" dirty="0"/>
            </a:br>
            <a:r>
              <a:rPr lang="en-US" sz="1000" dirty="0" smtClean="0"/>
              <a:t/>
            </a:r>
            <a:br>
              <a:rPr lang="en-US" sz="1000" dirty="0" smtClean="0"/>
            </a:br>
            <a:r>
              <a:rPr lang="en-US" sz="1000" dirty="0"/>
              <a:t/>
            </a:r>
            <a:br>
              <a:rPr lang="en-US" sz="1000" dirty="0"/>
            </a:br>
            <a:r>
              <a:rPr lang="en-US" dirty="0" smtClean="0"/>
              <a:t>Motor </a:t>
            </a:r>
            <a:r>
              <a:rPr lang="en-US" dirty="0"/>
              <a:t>Control </a:t>
            </a:r>
            <a:r>
              <a:rPr lang="en-US" sz="900" dirty="0" smtClean="0"/>
              <a:t/>
            </a:r>
            <a:br>
              <a:rPr lang="en-US" sz="900" dirty="0" smtClean="0"/>
            </a:br>
            <a:r>
              <a:rPr lang="en-US" sz="2200" dirty="0" smtClean="0"/>
              <a:t>The </a:t>
            </a:r>
            <a:r>
              <a:rPr lang="en-US" sz="2200" dirty="0"/>
              <a:t>Primary Motor Cortex (</a:t>
            </a:r>
            <a:r>
              <a:rPr lang="en-US" sz="2200" dirty="0" err="1"/>
              <a:t>Precentral</a:t>
            </a:r>
            <a:r>
              <a:rPr lang="en-US" sz="2200" dirty="0"/>
              <a:t> </a:t>
            </a:r>
            <a:r>
              <a:rPr lang="en-US" sz="2200" dirty="0" err="1"/>
              <a:t>Gyrus</a:t>
            </a:r>
            <a:r>
              <a:rPr lang="en-US" sz="2200" dirty="0"/>
              <a:t>). </a:t>
            </a:r>
            <a:r>
              <a:rPr lang="en-US" dirty="0"/>
              <a:t/>
            </a:r>
            <a:br>
              <a:rPr lang="en-US" dirty="0"/>
            </a:br>
            <a:r>
              <a:rPr lang="en-US" dirty="0"/>
              <a:t/>
            </a:r>
            <a:br>
              <a:rPr lang="en-US" dirty="0"/>
            </a:br>
            <a:endParaRPr lang="ru-RU" dirty="0"/>
          </a:p>
        </p:txBody>
      </p:sp>
      <p:pic>
        <p:nvPicPr>
          <p:cNvPr id="4" name="Содержимое 3"/>
          <p:cNvPicPr>
            <a:picLocks noGrp="1" noChangeAspect="1"/>
          </p:cNvPicPr>
          <p:nvPr>
            <p:ph sz="quarter" idx="1"/>
          </p:nvPr>
        </p:nvPicPr>
        <p:blipFill>
          <a:blip r:embed="rId2"/>
          <a:srcRect t="5004" b="5004"/>
          <a:stretch>
            <a:fillRect/>
          </a:stretch>
        </p:blipFill>
        <p:spPr/>
      </p:pic>
    </p:spTree>
    <p:extLst>
      <p:ext uri="{BB962C8B-B14F-4D97-AF65-F5344CB8AC3E}">
        <p14:creationId xmlns:p14="http://schemas.microsoft.com/office/powerpoint/2010/main" val="344715383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normAutofit fontScale="90000"/>
          </a:bodyPr>
          <a:lstStyle/>
          <a:p>
            <a:pPr algn="ctr"/>
            <a:r>
              <a:rPr lang="en-US" dirty="0" smtClean="0"/>
              <a:t>higher </a:t>
            </a:r>
            <a:r>
              <a:rPr lang="en-US" dirty="0"/>
              <a:t>brain functions </a:t>
            </a:r>
            <a:br>
              <a:rPr lang="en-US" dirty="0"/>
            </a:br>
            <a:endParaRPr lang="ru-RU" dirty="0"/>
          </a:p>
        </p:txBody>
      </p:sp>
      <p:sp>
        <p:nvSpPr>
          <p:cNvPr id="3" name="Содержимое 2"/>
          <p:cNvSpPr>
            <a:spLocks noGrp="1"/>
          </p:cNvSpPr>
          <p:nvPr>
            <p:ph sz="quarter" idx="1"/>
          </p:nvPr>
        </p:nvSpPr>
        <p:spPr/>
        <p:txBody>
          <a:bodyPr>
            <a:normAutofit/>
          </a:bodyPr>
          <a:lstStyle/>
          <a:p>
            <a:r>
              <a:rPr lang="en-US" sz="2800" dirty="0" smtClean="0"/>
              <a:t>Sleep</a:t>
            </a:r>
            <a:endParaRPr lang="en-US" sz="2800" dirty="0" smtClean="0"/>
          </a:p>
          <a:p>
            <a:r>
              <a:rPr lang="en-US" sz="2800" dirty="0" smtClean="0"/>
              <a:t>Memory</a:t>
            </a:r>
          </a:p>
          <a:p>
            <a:r>
              <a:rPr lang="en-US" sz="2800" dirty="0"/>
              <a:t>C</a:t>
            </a:r>
            <a:r>
              <a:rPr lang="en-US" sz="2800" dirty="0" smtClean="0"/>
              <a:t>ognition</a:t>
            </a:r>
          </a:p>
          <a:p>
            <a:r>
              <a:rPr lang="en-US" sz="2800" dirty="0" smtClean="0"/>
              <a:t>Emotion</a:t>
            </a:r>
          </a:p>
          <a:p>
            <a:r>
              <a:rPr lang="en-US" sz="2800" dirty="0" smtClean="0"/>
              <a:t>Sensation </a:t>
            </a:r>
          </a:p>
          <a:p>
            <a:r>
              <a:rPr lang="en-US" sz="2800" dirty="0"/>
              <a:t>M</a:t>
            </a:r>
            <a:r>
              <a:rPr lang="en-US" sz="2800" dirty="0" smtClean="0"/>
              <a:t>otor control </a:t>
            </a:r>
            <a:endParaRPr lang="en-US" sz="2800" dirty="0"/>
          </a:p>
          <a:p>
            <a:r>
              <a:rPr lang="en-US" sz="2800" dirty="0"/>
              <a:t>L</a:t>
            </a:r>
            <a:r>
              <a:rPr lang="en-US" sz="2800" dirty="0" smtClean="0"/>
              <a:t>anguage</a:t>
            </a:r>
            <a:r>
              <a:rPr lang="en-US" dirty="0" smtClean="0"/>
              <a:t>.</a:t>
            </a:r>
            <a:endParaRPr lang="ru-RU" dirty="0"/>
          </a:p>
        </p:txBody>
      </p:sp>
    </p:spTree>
    <p:extLst>
      <p:ext uri="{BB962C8B-B14F-4D97-AF65-F5344CB8AC3E}">
        <p14:creationId xmlns:p14="http://schemas.microsoft.com/office/powerpoint/2010/main" val="184906788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normAutofit fontScale="90000"/>
          </a:bodyPr>
          <a:lstStyle/>
          <a:p>
            <a:pPr algn="ctr"/>
            <a:r>
              <a:rPr lang="en-US" sz="900" dirty="0" smtClean="0"/>
              <a:t/>
            </a:r>
            <a:br>
              <a:rPr lang="en-US" sz="900" dirty="0" smtClean="0"/>
            </a:br>
            <a:r>
              <a:rPr lang="en-US" sz="900" dirty="0"/>
              <a:t/>
            </a:r>
            <a:br>
              <a:rPr lang="en-US" sz="900" dirty="0"/>
            </a:br>
            <a:r>
              <a:rPr lang="en-US" sz="900" dirty="0" smtClean="0"/>
              <a:t/>
            </a:r>
            <a:br>
              <a:rPr lang="en-US" sz="900" dirty="0" smtClean="0"/>
            </a:br>
            <a:r>
              <a:rPr lang="en-US" sz="800" dirty="0" smtClean="0"/>
              <a:t/>
            </a:r>
            <a:br>
              <a:rPr lang="en-US" sz="800" dirty="0" smtClean="0"/>
            </a:br>
            <a:r>
              <a:rPr lang="en-US" sz="800" dirty="0"/>
              <a:t/>
            </a:r>
            <a:br>
              <a:rPr lang="en-US" sz="800" dirty="0"/>
            </a:br>
            <a:r>
              <a:rPr lang="en-US" dirty="0" smtClean="0"/>
              <a:t>Motor </a:t>
            </a:r>
            <a:r>
              <a:rPr lang="en-US" dirty="0"/>
              <a:t>Control </a:t>
            </a:r>
            <a:br>
              <a:rPr lang="en-US" dirty="0"/>
            </a:br>
            <a:r>
              <a:rPr lang="en-US" sz="900" dirty="0" smtClean="0"/>
              <a:t/>
            </a:r>
            <a:br>
              <a:rPr lang="en-US" sz="900" dirty="0" smtClean="0"/>
            </a:br>
            <a:r>
              <a:rPr lang="en-US" sz="900" dirty="0"/>
              <a:t/>
            </a:r>
            <a:br>
              <a:rPr lang="en-US" sz="900" dirty="0"/>
            </a:br>
            <a:r>
              <a:rPr lang="en-US" sz="2000" dirty="0"/>
              <a:t>Motor Pathways Involving the Cerebellum. </a:t>
            </a:r>
            <a:r>
              <a:rPr lang="en-US" sz="2200" dirty="0" smtClean="0"/>
              <a:t>. </a:t>
            </a:r>
            <a:r>
              <a:rPr lang="en-US" sz="2200" dirty="0"/>
              <a:t/>
            </a:r>
            <a:br>
              <a:rPr lang="en-US" sz="2200" dirty="0"/>
            </a:br>
            <a:r>
              <a:rPr lang="en-US" sz="2200" dirty="0"/>
              <a:t/>
            </a:r>
            <a:br>
              <a:rPr lang="en-US" sz="2200" dirty="0"/>
            </a:br>
            <a:endParaRPr lang="ru-RU" sz="2200" dirty="0"/>
          </a:p>
        </p:txBody>
      </p:sp>
      <p:pic>
        <p:nvPicPr>
          <p:cNvPr id="4" name="Содержимое 3"/>
          <p:cNvPicPr>
            <a:picLocks noGrp="1" noChangeAspect="1"/>
          </p:cNvPicPr>
          <p:nvPr>
            <p:ph sz="quarter" idx="1"/>
          </p:nvPr>
        </p:nvPicPr>
        <p:blipFill>
          <a:blip r:embed="rId2"/>
          <a:srcRect l="-66027" r="-66027"/>
          <a:stretch>
            <a:fillRect/>
          </a:stretch>
        </p:blipFill>
        <p:spPr/>
      </p:pic>
    </p:spTree>
    <p:extLst>
      <p:ext uri="{BB962C8B-B14F-4D97-AF65-F5344CB8AC3E}">
        <p14:creationId xmlns:p14="http://schemas.microsoft.com/office/powerpoint/2010/main" val="213102857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normAutofit fontScale="90000"/>
          </a:bodyPr>
          <a:lstStyle/>
          <a:p>
            <a:pPr algn="ctr"/>
            <a:r>
              <a:rPr lang="en-US" sz="900" dirty="0" smtClean="0"/>
              <a:t/>
            </a:r>
            <a:br>
              <a:rPr lang="en-US" sz="900" dirty="0" smtClean="0"/>
            </a:br>
            <a:r>
              <a:rPr lang="en-US" sz="900" dirty="0"/>
              <a:t/>
            </a:r>
            <a:br>
              <a:rPr lang="en-US" sz="900" dirty="0"/>
            </a:br>
            <a:r>
              <a:rPr lang="en-US" sz="900" dirty="0" smtClean="0"/>
              <a:t/>
            </a:r>
            <a:br>
              <a:rPr lang="en-US" sz="900" dirty="0" smtClean="0"/>
            </a:br>
            <a:r>
              <a:rPr lang="en-US" sz="900" dirty="0"/>
              <a:t/>
            </a:r>
            <a:br>
              <a:rPr lang="en-US" sz="900" dirty="0"/>
            </a:br>
            <a:r>
              <a:rPr lang="en-US" dirty="0" smtClean="0"/>
              <a:t>Language </a:t>
            </a:r>
            <a:r>
              <a:rPr lang="en-US" dirty="0"/>
              <a:t/>
            </a:r>
            <a:br>
              <a:rPr lang="en-US" dirty="0"/>
            </a:br>
            <a:endParaRPr lang="ru-RU" dirty="0"/>
          </a:p>
        </p:txBody>
      </p:sp>
      <p:sp>
        <p:nvSpPr>
          <p:cNvPr id="3" name="Содержимое 2"/>
          <p:cNvSpPr>
            <a:spLocks noGrp="1"/>
          </p:cNvSpPr>
          <p:nvPr>
            <p:ph sz="quarter" idx="1"/>
          </p:nvPr>
        </p:nvSpPr>
        <p:spPr/>
        <p:txBody>
          <a:bodyPr/>
          <a:lstStyle/>
          <a:p>
            <a:pPr marL="0" indent="0" algn="ctr">
              <a:buNone/>
            </a:pPr>
            <a:endParaRPr lang="en-US" dirty="0" smtClean="0"/>
          </a:p>
          <a:p>
            <a:pPr marL="0" indent="0" algn="ctr">
              <a:buNone/>
            </a:pPr>
            <a:endParaRPr lang="en-US" dirty="0"/>
          </a:p>
          <a:p>
            <a:pPr marL="0" indent="0" algn="ctr">
              <a:buNone/>
            </a:pPr>
            <a:r>
              <a:rPr lang="en-US" dirty="0" smtClean="0"/>
              <a:t>Language </a:t>
            </a:r>
            <a:r>
              <a:rPr lang="en-US" dirty="0"/>
              <a:t>includes several </a:t>
            </a:r>
            <a:r>
              <a:rPr lang="en-US" dirty="0" smtClean="0"/>
              <a:t>abilities - reading</a:t>
            </a:r>
            <a:r>
              <a:rPr lang="en-US" dirty="0"/>
              <a:t>, writing, speaking, sign language, and understanding </a:t>
            </a:r>
            <a:r>
              <a:rPr lang="en-US" dirty="0" smtClean="0"/>
              <a:t>words - assigned </a:t>
            </a:r>
            <a:r>
              <a:rPr lang="en-US" dirty="0"/>
              <a:t>to different regions of cerebral cortex </a:t>
            </a:r>
            <a:endParaRPr lang="ru-RU" dirty="0"/>
          </a:p>
        </p:txBody>
      </p:sp>
    </p:spTree>
    <p:extLst>
      <p:ext uri="{BB962C8B-B14F-4D97-AF65-F5344CB8AC3E}">
        <p14:creationId xmlns:p14="http://schemas.microsoft.com/office/powerpoint/2010/main" val="74988335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pPr algn="ctr"/>
            <a:r>
              <a:rPr lang="en-US" dirty="0"/>
              <a:t>Language</a:t>
            </a:r>
            <a:endParaRPr lang="ru-RU" dirty="0"/>
          </a:p>
        </p:txBody>
      </p:sp>
      <p:sp>
        <p:nvSpPr>
          <p:cNvPr id="3" name="Содержимое 2"/>
          <p:cNvSpPr>
            <a:spLocks noGrp="1"/>
          </p:cNvSpPr>
          <p:nvPr>
            <p:ph sz="quarter" idx="1"/>
          </p:nvPr>
        </p:nvSpPr>
        <p:spPr/>
        <p:txBody>
          <a:bodyPr>
            <a:normAutofit fontScale="85000" lnSpcReduction="20000"/>
          </a:bodyPr>
          <a:lstStyle/>
          <a:p>
            <a:r>
              <a:rPr lang="en-US" b="1" u="sng" dirty="0"/>
              <a:t>The Wernicke area </a:t>
            </a:r>
            <a:r>
              <a:rPr lang="en-US" dirty="0"/>
              <a:t>is responsible for the recognition of spoken and written language. It lies just posterior to the lateral sulcus, usually in the left hemisphere, at the crossroad between visual, auditory, and somatosensory areas of cortex, receiving input from all these neighboring regions. </a:t>
            </a:r>
            <a:endParaRPr lang="en-US" dirty="0" smtClean="0"/>
          </a:p>
          <a:p>
            <a:r>
              <a:rPr lang="en-US" b="1" u="sng" dirty="0" smtClean="0"/>
              <a:t>The </a:t>
            </a:r>
            <a:r>
              <a:rPr lang="en-US" b="1" u="sng" dirty="0" err="1"/>
              <a:t>Broca</a:t>
            </a:r>
            <a:r>
              <a:rPr lang="en-US" b="1" u="sng" dirty="0"/>
              <a:t> area</a:t>
            </a:r>
            <a:r>
              <a:rPr lang="en-US" dirty="0"/>
              <a:t>, located in the inferior prefrontal cortex of the same hemisphere. PET scans show a rise in the </a:t>
            </a:r>
            <a:r>
              <a:rPr lang="en-US" dirty="0" smtClean="0"/>
              <a:t>metabolic </a:t>
            </a:r>
            <a:r>
              <a:rPr lang="en-US" dirty="0"/>
              <a:t>activity of the </a:t>
            </a:r>
            <a:r>
              <a:rPr lang="en-US" dirty="0" err="1"/>
              <a:t>Broca</a:t>
            </a:r>
            <a:r>
              <a:rPr lang="en-US" dirty="0"/>
              <a:t> area as one prepares to speak or </a:t>
            </a:r>
            <a:r>
              <a:rPr lang="en-US" dirty="0" smtClean="0"/>
              <a:t>sign. </a:t>
            </a:r>
            <a:r>
              <a:rPr lang="en-US" dirty="0"/>
              <a:t>This area generates a motor program for the </a:t>
            </a:r>
            <a:r>
              <a:rPr lang="en-US" dirty="0" smtClean="0"/>
              <a:t>muscles </a:t>
            </a:r>
            <a:r>
              <a:rPr lang="en-US" dirty="0"/>
              <a:t>of the larynx, tongue, cheeks, and lips to produce speech, as well as for the hand motions of signing. It transmits this program to the primary motor cortex, which executes </a:t>
            </a:r>
            <a:r>
              <a:rPr lang="en-US" dirty="0" smtClean="0"/>
              <a:t>it-that </a:t>
            </a:r>
            <a:r>
              <a:rPr lang="en-US" dirty="0"/>
              <a:t>is, it issues </a:t>
            </a:r>
            <a:r>
              <a:rPr lang="en-US" dirty="0" smtClean="0"/>
              <a:t>commands </a:t>
            </a:r>
            <a:r>
              <a:rPr lang="en-US" dirty="0"/>
              <a:t>to the lower motor neurons that supply the relevant muscles.</a:t>
            </a:r>
          </a:p>
          <a:p>
            <a:endParaRPr lang="ru-RU" dirty="0"/>
          </a:p>
        </p:txBody>
      </p:sp>
    </p:spTree>
    <p:extLst>
      <p:ext uri="{BB962C8B-B14F-4D97-AF65-F5344CB8AC3E}">
        <p14:creationId xmlns:p14="http://schemas.microsoft.com/office/powerpoint/2010/main" val="326002097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normAutofit fontScale="90000"/>
          </a:bodyPr>
          <a:lstStyle/>
          <a:p>
            <a:pPr algn="ctr"/>
            <a:r>
              <a:rPr lang="en-US" sz="900" dirty="0" smtClean="0"/>
              <a:t/>
            </a:r>
            <a:br>
              <a:rPr lang="en-US" sz="900" dirty="0" smtClean="0"/>
            </a:br>
            <a:r>
              <a:rPr lang="en-US" sz="900" dirty="0"/>
              <a:t/>
            </a:r>
            <a:br>
              <a:rPr lang="en-US" sz="900" dirty="0"/>
            </a:br>
            <a:r>
              <a:rPr lang="en-US" sz="900" dirty="0" smtClean="0"/>
              <a:t/>
            </a:r>
            <a:br>
              <a:rPr lang="en-US" sz="900" dirty="0" smtClean="0"/>
            </a:br>
            <a:r>
              <a:rPr lang="en-US" sz="900" dirty="0" smtClean="0"/>
              <a:t/>
            </a:r>
            <a:br>
              <a:rPr lang="en-US" sz="900" dirty="0" smtClean="0"/>
            </a:br>
            <a:r>
              <a:rPr lang="en-US" dirty="0" smtClean="0"/>
              <a:t>Language</a:t>
            </a:r>
            <a:br>
              <a:rPr lang="en-US" dirty="0" smtClean="0"/>
            </a:br>
            <a:r>
              <a:rPr lang="en-US" sz="900" dirty="0" smtClean="0"/>
              <a:t/>
            </a:r>
            <a:br>
              <a:rPr lang="en-US" sz="900" dirty="0" smtClean="0"/>
            </a:br>
            <a:r>
              <a:rPr lang="en-US" sz="900" dirty="0"/>
              <a:t/>
            </a:r>
            <a:br>
              <a:rPr lang="en-US" sz="900" dirty="0"/>
            </a:br>
            <a:r>
              <a:rPr lang="en-US" sz="2200" dirty="0" smtClean="0"/>
              <a:t>Language </a:t>
            </a:r>
            <a:r>
              <a:rPr lang="en-US" sz="2200" dirty="0"/>
              <a:t>Centers of the Left Hemisphere. </a:t>
            </a:r>
            <a:r>
              <a:rPr lang="en-US" dirty="0"/>
              <a:t/>
            </a:r>
            <a:br>
              <a:rPr lang="en-US" dirty="0"/>
            </a:br>
            <a:endParaRPr lang="ru-RU" dirty="0"/>
          </a:p>
        </p:txBody>
      </p:sp>
      <p:pic>
        <p:nvPicPr>
          <p:cNvPr id="4" name="Содержимое 3"/>
          <p:cNvPicPr>
            <a:picLocks noGrp="1" noChangeAspect="1"/>
          </p:cNvPicPr>
          <p:nvPr>
            <p:ph sz="quarter" idx="1"/>
          </p:nvPr>
        </p:nvPicPr>
        <p:blipFill>
          <a:blip r:embed="rId2"/>
          <a:srcRect l="-7111" r="-7111"/>
          <a:stretch>
            <a:fillRect/>
          </a:stretch>
        </p:blipFill>
        <p:spPr/>
      </p:pic>
    </p:spTree>
    <p:extLst>
      <p:ext uri="{BB962C8B-B14F-4D97-AF65-F5344CB8AC3E}">
        <p14:creationId xmlns:p14="http://schemas.microsoft.com/office/powerpoint/2010/main" val="242409932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pPr algn="ctr"/>
            <a:r>
              <a:rPr lang="en-US" dirty="0"/>
              <a:t>Language</a:t>
            </a:r>
            <a:endParaRPr lang="ru-RU" dirty="0"/>
          </a:p>
        </p:txBody>
      </p:sp>
      <p:sp>
        <p:nvSpPr>
          <p:cNvPr id="3" name="Содержимое 2"/>
          <p:cNvSpPr>
            <a:spLocks noGrp="1"/>
          </p:cNvSpPr>
          <p:nvPr>
            <p:ph sz="quarter" idx="1"/>
          </p:nvPr>
        </p:nvSpPr>
        <p:spPr/>
        <p:txBody>
          <a:bodyPr/>
          <a:lstStyle/>
          <a:p>
            <a:pPr marL="0" indent="0" algn="ctr">
              <a:buNone/>
            </a:pPr>
            <a:endParaRPr lang="en-US" dirty="0" smtClean="0"/>
          </a:p>
          <a:p>
            <a:pPr marL="0" indent="0" algn="ctr">
              <a:buNone/>
            </a:pPr>
            <a:r>
              <a:rPr lang="en-US" dirty="0" smtClean="0"/>
              <a:t>Aphasia is </a:t>
            </a:r>
            <a:r>
              <a:rPr lang="en-US" dirty="0"/>
              <a:t>any language deficit resulting from lesions in the hemisphere (usually the left) containing the Wernicke and </a:t>
            </a:r>
            <a:r>
              <a:rPr lang="en-US" dirty="0" err="1"/>
              <a:t>Broca</a:t>
            </a:r>
            <a:r>
              <a:rPr lang="en-US" dirty="0"/>
              <a:t> areas. </a:t>
            </a:r>
            <a:endParaRPr lang="en-US" dirty="0" smtClean="0"/>
          </a:p>
          <a:p>
            <a:pPr marL="0" indent="0" algn="ctr">
              <a:buNone/>
            </a:pPr>
            <a:endParaRPr lang="en-US" dirty="0" smtClean="0"/>
          </a:p>
          <a:p>
            <a:pPr algn="just"/>
            <a:r>
              <a:rPr lang="en-US" dirty="0" err="1"/>
              <a:t>Nonfluent</a:t>
            </a:r>
            <a:r>
              <a:rPr lang="en-US" dirty="0"/>
              <a:t> (</a:t>
            </a:r>
            <a:r>
              <a:rPr lang="en-US" dirty="0" err="1"/>
              <a:t>Broca</a:t>
            </a:r>
            <a:r>
              <a:rPr lang="en-US" dirty="0"/>
              <a:t>) </a:t>
            </a:r>
            <a:r>
              <a:rPr lang="en-US" dirty="0" smtClean="0"/>
              <a:t>aphasia</a:t>
            </a:r>
          </a:p>
          <a:p>
            <a:pPr algn="just"/>
            <a:r>
              <a:rPr lang="en-US" dirty="0" smtClean="0"/>
              <a:t>Fluent </a:t>
            </a:r>
            <a:r>
              <a:rPr lang="en-US" dirty="0"/>
              <a:t>(Wernicke) aphasia</a:t>
            </a:r>
          </a:p>
        </p:txBody>
      </p:sp>
    </p:spTree>
    <p:extLst>
      <p:ext uri="{BB962C8B-B14F-4D97-AF65-F5344CB8AC3E}">
        <p14:creationId xmlns:p14="http://schemas.microsoft.com/office/powerpoint/2010/main" val="160824546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normAutofit fontScale="90000"/>
          </a:bodyPr>
          <a:lstStyle/>
          <a:p>
            <a:pPr algn="ctr"/>
            <a:r>
              <a:rPr lang="en-US" sz="900" dirty="0" smtClean="0"/>
              <a:t/>
            </a:r>
            <a:br>
              <a:rPr lang="en-US" sz="900" dirty="0" smtClean="0"/>
            </a:br>
            <a:r>
              <a:rPr lang="en-US" sz="900" dirty="0"/>
              <a:t/>
            </a:r>
            <a:br>
              <a:rPr lang="en-US" sz="900" dirty="0"/>
            </a:br>
            <a:r>
              <a:rPr lang="en-US" sz="900" dirty="0" smtClean="0"/>
              <a:t/>
            </a:r>
            <a:br>
              <a:rPr lang="en-US" sz="900" dirty="0" smtClean="0"/>
            </a:br>
            <a:r>
              <a:rPr lang="en-US" dirty="0" smtClean="0"/>
              <a:t>Cerebral </a:t>
            </a:r>
            <a:r>
              <a:rPr lang="en-US" dirty="0"/>
              <a:t>Lateralization </a:t>
            </a:r>
            <a:br>
              <a:rPr lang="en-US" dirty="0"/>
            </a:br>
            <a:endParaRPr lang="ru-RU" dirty="0"/>
          </a:p>
        </p:txBody>
      </p:sp>
      <p:pic>
        <p:nvPicPr>
          <p:cNvPr id="4" name="Содержимое 3"/>
          <p:cNvPicPr>
            <a:picLocks noGrp="1" noChangeAspect="1"/>
          </p:cNvPicPr>
          <p:nvPr>
            <p:ph sz="quarter" idx="1"/>
          </p:nvPr>
        </p:nvPicPr>
        <p:blipFill>
          <a:blip r:embed="rId2"/>
          <a:srcRect l="-17227" r="-17227"/>
          <a:stretch>
            <a:fillRect/>
          </a:stretch>
        </p:blipFill>
        <p:spPr/>
      </p:pic>
    </p:spTree>
    <p:extLst>
      <p:ext uri="{BB962C8B-B14F-4D97-AF65-F5344CB8AC3E}">
        <p14:creationId xmlns:p14="http://schemas.microsoft.com/office/powerpoint/2010/main" val="30438995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p:txBody>
          <a:bodyPr/>
          <a:lstStyle/>
          <a:p>
            <a:pPr marL="0" indent="0">
              <a:buNone/>
            </a:pPr>
            <a:endParaRPr lang="en-US" dirty="0" smtClean="0"/>
          </a:p>
          <a:p>
            <a:pPr marL="0" indent="0">
              <a:buNone/>
            </a:pPr>
            <a:endParaRPr lang="en-US" dirty="0"/>
          </a:p>
          <a:p>
            <a:pPr marL="0" indent="0" algn="ctr">
              <a:buNone/>
            </a:pPr>
            <a:endParaRPr lang="en-US" dirty="0"/>
          </a:p>
          <a:p>
            <a:pPr marL="0" indent="0" algn="ctr">
              <a:buNone/>
            </a:pPr>
            <a:r>
              <a:rPr lang="en-US" sz="4000" dirty="0" smtClean="0"/>
              <a:t>Thank You!</a:t>
            </a:r>
            <a:endParaRPr lang="ru-RU" sz="4000" dirty="0"/>
          </a:p>
        </p:txBody>
      </p:sp>
    </p:spTree>
    <p:extLst>
      <p:ext uri="{BB962C8B-B14F-4D97-AF65-F5344CB8AC3E}">
        <p14:creationId xmlns:p14="http://schemas.microsoft.com/office/powerpoint/2010/main" val="155954879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normAutofit fontScale="90000"/>
          </a:bodyPr>
          <a:lstStyle/>
          <a:p>
            <a:pPr algn="ctr"/>
            <a:r>
              <a:rPr lang="en-US" sz="1000" dirty="0" smtClean="0"/>
              <a:t/>
            </a:r>
            <a:br>
              <a:rPr lang="en-US" sz="1000" dirty="0" smtClean="0"/>
            </a:br>
            <a:r>
              <a:rPr lang="en-US" sz="1000" dirty="0"/>
              <a:t/>
            </a:r>
            <a:br>
              <a:rPr lang="en-US" sz="1000" dirty="0"/>
            </a:br>
            <a:r>
              <a:rPr lang="en-US" sz="1000" dirty="0" smtClean="0"/>
              <a:t/>
            </a:r>
            <a:br>
              <a:rPr lang="en-US" sz="1000" dirty="0" smtClean="0"/>
            </a:br>
            <a:r>
              <a:rPr lang="en-US" dirty="0" smtClean="0"/>
              <a:t>The </a:t>
            </a:r>
            <a:r>
              <a:rPr lang="en-US" dirty="0"/>
              <a:t>Electroencephalogram </a:t>
            </a:r>
            <a:r>
              <a:rPr lang="en-US" dirty="0" smtClean="0"/>
              <a:t/>
            </a:r>
            <a:br>
              <a:rPr lang="en-US" dirty="0" smtClean="0"/>
            </a:br>
            <a:r>
              <a:rPr lang="en-US" dirty="0" smtClean="0"/>
              <a:t>EEG</a:t>
            </a:r>
            <a:r>
              <a:rPr lang="en-US" dirty="0"/>
              <a:t/>
            </a:r>
            <a:br>
              <a:rPr lang="en-US" dirty="0"/>
            </a:br>
            <a:endParaRPr lang="ru-RU" dirty="0"/>
          </a:p>
        </p:txBody>
      </p:sp>
      <p:sp>
        <p:nvSpPr>
          <p:cNvPr id="3" name="Содержимое 2"/>
          <p:cNvSpPr>
            <a:spLocks noGrp="1"/>
          </p:cNvSpPr>
          <p:nvPr>
            <p:ph sz="quarter" idx="1"/>
          </p:nvPr>
        </p:nvSpPr>
        <p:spPr/>
        <p:txBody>
          <a:bodyPr>
            <a:normAutofit fontScale="92500" lnSpcReduction="20000"/>
          </a:bodyPr>
          <a:lstStyle/>
          <a:p>
            <a:pPr marL="68580" indent="0" algn="ctr">
              <a:buNone/>
            </a:pPr>
            <a:endParaRPr lang="en-US" dirty="0" smtClean="0"/>
          </a:p>
          <a:p>
            <a:pPr marL="68580" indent="0" algn="ctr">
              <a:buNone/>
            </a:pPr>
            <a:r>
              <a:rPr lang="en-US" dirty="0" smtClean="0"/>
              <a:t>For </a:t>
            </a:r>
            <a:r>
              <a:rPr lang="en-US" dirty="0"/>
              <a:t>research and clinical purposes, it is common to monitor </a:t>
            </a:r>
            <a:r>
              <a:rPr lang="en-US" dirty="0" smtClean="0"/>
              <a:t>electrical </a:t>
            </a:r>
            <a:r>
              <a:rPr lang="en-US" dirty="0"/>
              <a:t>activity called </a:t>
            </a:r>
            <a:r>
              <a:rPr lang="en-US" b="1" dirty="0"/>
              <a:t>brain waves. </a:t>
            </a:r>
            <a:r>
              <a:rPr lang="en-US" dirty="0"/>
              <a:t>Recorded with electrodes on the </a:t>
            </a:r>
            <a:r>
              <a:rPr lang="en-US" dirty="0" smtClean="0"/>
              <a:t>scalp, </a:t>
            </a:r>
            <a:r>
              <a:rPr lang="en-US" dirty="0"/>
              <a:t>these are rhythmic voltage changes resulting predominantly from synchronized postsynaptic potentials (not </a:t>
            </a:r>
            <a:r>
              <a:rPr lang="en-US" dirty="0" smtClean="0"/>
              <a:t>action </a:t>
            </a:r>
            <a:r>
              <a:rPr lang="en-US" dirty="0"/>
              <a:t>potentials) in the superficial layers of the cerebral cortex. The recording, called an </a:t>
            </a:r>
            <a:r>
              <a:rPr lang="en-US" b="1" u="sng" dirty="0" smtClean="0"/>
              <a:t>electroencephalogram</a:t>
            </a:r>
            <a:r>
              <a:rPr lang="en-US" u="sng" dirty="0" smtClean="0"/>
              <a:t> </a:t>
            </a:r>
            <a:r>
              <a:rPr lang="en-US" b="1" u="sng" dirty="0" smtClean="0"/>
              <a:t>(</a:t>
            </a:r>
            <a:r>
              <a:rPr lang="en-US" b="1" u="sng" dirty="0"/>
              <a:t>EEG)</a:t>
            </a:r>
            <a:r>
              <a:rPr lang="en-US" b="1" dirty="0"/>
              <a:t>, </a:t>
            </a:r>
            <a:r>
              <a:rPr lang="en-US" dirty="0"/>
              <a:t>is useful in studying normal brain functions such as sleep and consciousness, and in diagnosing degenerative brain diseases, metabolic </a:t>
            </a:r>
            <a:r>
              <a:rPr lang="en-US" dirty="0" smtClean="0"/>
              <a:t>abnormalities</a:t>
            </a:r>
            <a:r>
              <a:rPr lang="en-US" dirty="0"/>
              <a:t>, brain tumors, trauma, and so forth. </a:t>
            </a:r>
          </a:p>
          <a:p>
            <a:pPr marL="68580" indent="0" algn="ctr">
              <a:buNone/>
            </a:pPr>
            <a:endParaRPr lang="en-US" dirty="0"/>
          </a:p>
          <a:p>
            <a:endParaRPr lang="ru-RU" dirty="0"/>
          </a:p>
        </p:txBody>
      </p:sp>
    </p:spTree>
    <p:extLst>
      <p:ext uri="{BB962C8B-B14F-4D97-AF65-F5344CB8AC3E}">
        <p14:creationId xmlns:p14="http://schemas.microsoft.com/office/powerpoint/2010/main" val="94694564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normAutofit fontScale="90000"/>
          </a:bodyPr>
          <a:lstStyle/>
          <a:p>
            <a:pPr algn="ctr"/>
            <a:r>
              <a:rPr lang="en-US" dirty="0"/>
              <a:t>The Electroencephalogram </a:t>
            </a:r>
            <a:br>
              <a:rPr lang="en-US" dirty="0"/>
            </a:br>
            <a:r>
              <a:rPr lang="en-US" dirty="0"/>
              <a:t>EEG</a:t>
            </a:r>
            <a:endParaRPr lang="ru-RU" dirty="0"/>
          </a:p>
        </p:txBody>
      </p:sp>
      <p:pic>
        <p:nvPicPr>
          <p:cNvPr id="4" name="Содержимое 3"/>
          <p:cNvPicPr>
            <a:picLocks noGrp="1" noChangeAspect="1"/>
          </p:cNvPicPr>
          <p:nvPr>
            <p:ph sz="quarter" idx="1"/>
          </p:nvPr>
        </p:nvPicPr>
        <p:blipFill>
          <a:blip r:embed="rId2"/>
          <a:srcRect l="14365" r="14365"/>
          <a:stretch>
            <a:fillRect/>
          </a:stretch>
        </p:blipFill>
        <p:spPr/>
      </p:pic>
    </p:spTree>
    <p:extLst>
      <p:ext uri="{BB962C8B-B14F-4D97-AF65-F5344CB8AC3E}">
        <p14:creationId xmlns:p14="http://schemas.microsoft.com/office/powerpoint/2010/main" val="41830679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normAutofit fontScale="90000"/>
          </a:bodyPr>
          <a:lstStyle/>
          <a:p>
            <a:pPr algn="ctr"/>
            <a:r>
              <a:rPr lang="en-US" sz="1000" dirty="0" smtClean="0"/>
              <a:t/>
            </a:r>
            <a:br>
              <a:rPr lang="en-US" sz="1000" dirty="0" smtClean="0"/>
            </a:br>
            <a:r>
              <a:rPr lang="en-US" sz="1000" dirty="0"/>
              <a:t/>
            </a:r>
            <a:br>
              <a:rPr lang="en-US" sz="1000" dirty="0"/>
            </a:br>
            <a:r>
              <a:rPr lang="en-US" dirty="0"/>
              <a:t>B</a:t>
            </a:r>
            <a:r>
              <a:rPr lang="en-US" dirty="0" smtClean="0"/>
              <a:t>rain </a:t>
            </a:r>
            <a:r>
              <a:rPr lang="en-US" dirty="0"/>
              <a:t>waves </a:t>
            </a:r>
            <a:br>
              <a:rPr lang="en-US" dirty="0"/>
            </a:br>
            <a:endParaRPr lang="ru-RU" dirty="0"/>
          </a:p>
        </p:txBody>
      </p:sp>
      <p:sp>
        <p:nvSpPr>
          <p:cNvPr id="3" name="Содержимое 2"/>
          <p:cNvSpPr>
            <a:spLocks noGrp="1"/>
          </p:cNvSpPr>
          <p:nvPr>
            <p:ph sz="quarter" idx="1"/>
          </p:nvPr>
        </p:nvSpPr>
        <p:spPr/>
        <p:txBody>
          <a:bodyPr>
            <a:normAutofit fontScale="85000" lnSpcReduction="10000"/>
          </a:bodyPr>
          <a:lstStyle/>
          <a:p>
            <a:endParaRPr lang="en-US" dirty="0"/>
          </a:p>
          <a:p>
            <a:r>
              <a:rPr lang="en-US" b="1" dirty="0" smtClean="0"/>
              <a:t>Alpha</a:t>
            </a:r>
            <a:r>
              <a:rPr lang="en-US" b="1" dirty="0"/>
              <a:t>(</a:t>
            </a:r>
            <a:r>
              <a:rPr lang="en-US" dirty="0"/>
              <a:t>α</a:t>
            </a:r>
            <a:r>
              <a:rPr lang="en-US" b="1" dirty="0"/>
              <a:t>)</a:t>
            </a:r>
            <a:r>
              <a:rPr lang="en-US" b="1" dirty="0" smtClean="0"/>
              <a:t>waves</a:t>
            </a:r>
            <a:r>
              <a:rPr lang="ru-RU" b="1" dirty="0" smtClean="0"/>
              <a:t> </a:t>
            </a:r>
            <a:r>
              <a:rPr lang="en-US" dirty="0" smtClean="0"/>
              <a:t>have</a:t>
            </a:r>
            <a:r>
              <a:rPr lang="ru-RU" dirty="0" smtClean="0"/>
              <a:t> </a:t>
            </a:r>
            <a:r>
              <a:rPr lang="en-US" dirty="0" smtClean="0"/>
              <a:t>a</a:t>
            </a:r>
            <a:r>
              <a:rPr lang="ru-RU" dirty="0" smtClean="0"/>
              <a:t> </a:t>
            </a:r>
            <a:r>
              <a:rPr lang="en-US" dirty="0" smtClean="0"/>
              <a:t>frequency</a:t>
            </a:r>
            <a:r>
              <a:rPr lang="ru-RU" dirty="0" smtClean="0"/>
              <a:t> </a:t>
            </a:r>
            <a:r>
              <a:rPr lang="en-US" dirty="0" smtClean="0"/>
              <a:t>of</a:t>
            </a:r>
            <a:r>
              <a:rPr lang="ru-RU" dirty="0" smtClean="0"/>
              <a:t> </a:t>
            </a:r>
            <a:r>
              <a:rPr lang="en-US" dirty="0" smtClean="0"/>
              <a:t>8</a:t>
            </a:r>
            <a:r>
              <a:rPr lang="ru-RU" dirty="0" smtClean="0"/>
              <a:t> </a:t>
            </a:r>
            <a:r>
              <a:rPr lang="en-US" dirty="0" smtClean="0"/>
              <a:t>to13</a:t>
            </a:r>
            <a:r>
              <a:rPr lang="ru-RU" dirty="0" smtClean="0"/>
              <a:t> </a:t>
            </a:r>
            <a:r>
              <a:rPr lang="en-US" dirty="0" smtClean="0"/>
              <a:t>Hz</a:t>
            </a:r>
            <a:r>
              <a:rPr lang="ru-RU" dirty="0" smtClean="0"/>
              <a:t> </a:t>
            </a:r>
            <a:r>
              <a:rPr lang="en-US" dirty="0" smtClean="0"/>
              <a:t>and</a:t>
            </a:r>
            <a:r>
              <a:rPr lang="ru-RU" dirty="0" smtClean="0"/>
              <a:t> </a:t>
            </a:r>
            <a:r>
              <a:rPr lang="en-US" dirty="0" smtClean="0"/>
              <a:t>are </a:t>
            </a:r>
            <a:r>
              <a:rPr lang="en-US" dirty="0"/>
              <a:t>recorded especially in the </a:t>
            </a:r>
            <a:r>
              <a:rPr lang="en-US" dirty="0" err="1"/>
              <a:t>parieto</a:t>
            </a:r>
            <a:r>
              <a:rPr lang="en-US" dirty="0"/>
              <a:t>-occipital area. They dominate the EEG when a person is awake and resting, with the eyes closed and the mind wandering. They are suppressed when a person opens the eyes, receives specific sensory stimulation, or engages in a mental task such as performing mathematical calculations. They are absent during deep sleep. </a:t>
            </a:r>
          </a:p>
          <a:p>
            <a:r>
              <a:rPr lang="en-US" b="1" dirty="0" smtClean="0"/>
              <a:t>Beta </a:t>
            </a:r>
            <a:r>
              <a:rPr lang="en-US" b="1" dirty="0"/>
              <a:t>(</a:t>
            </a:r>
            <a:r>
              <a:rPr lang="en-US" dirty="0"/>
              <a:t>β</a:t>
            </a:r>
            <a:r>
              <a:rPr lang="en-US" b="1" dirty="0"/>
              <a:t>) waves </a:t>
            </a:r>
            <a:r>
              <a:rPr lang="en-US" dirty="0"/>
              <a:t>have a frequency of 14 to 30 Hz and occur in the frontal to parietal region. They are accentuated during mental activity and sensory stimulation. </a:t>
            </a:r>
          </a:p>
          <a:p>
            <a:endParaRPr lang="ru-RU" dirty="0"/>
          </a:p>
        </p:txBody>
      </p:sp>
    </p:spTree>
    <p:extLst>
      <p:ext uri="{BB962C8B-B14F-4D97-AF65-F5344CB8AC3E}">
        <p14:creationId xmlns:p14="http://schemas.microsoft.com/office/powerpoint/2010/main" val="195398026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normAutofit fontScale="90000"/>
          </a:bodyPr>
          <a:lstStyle/>
          <a:p>
            <a:pPr algn="ctr"/>
            <a:r>
              <a:rPr lang="en-US" sz="1000" dirty="0"/>
              <a:t/>
            </a:r>
            <a:br>
              <a:rPr lang="en-US" sz="1000" dirty="0"/>
            </a:br>
            <a:r>
              <a:rPr lang="en-US" sz="1000" dirty="0" smtClean="0"/>
              <a:t/>
            </a:r>
            <a:br>
              <a:rPr lang="en-US" sz="1000" dirty="0" smtClean="0"/>
            </a:br>
            <a:r>
              <a:rPr lang="en-US" sz="1000" dirty="0"/>
              <a:t/>
            </a:r>
            <a:br>
              <a:rPr lang="en-US" sz="1000" dirty="0"/>
            </a:br>
            <a:r>
              <a:rPr lang="en-US" dirty="0"/>
              <a:t>B</a:t>
            </a:r>
            <a:r>
              <a:rPr lang="en-US" dirty="0" smtClean="0"/>
              <a:t>rain </a:t>
            </a:r>
            <a:r>
              <a:rPr lang="en-US" dirty="0"/>
              <a:t>waves </a:t>
            </a:r>
            <a:br>
              <a:rPr lang="en-US" dirty="0"/>
            </a:br>
            <a:endParaRPr lang="ru-RU" dirty="0"/>
          </a:p>
        </p:txBody>
      </p:sp>
      <p:sp>
        <p:nvSpPr>
          <p:cNvPr id="3" name="Содержимое 2"/>
          <p:cNvSpPr>
            <a:spLocks noGrp="1"/>
          </p:cNvSpPr>
          <p:nvPr>
            <p:ph sz="quarter" idx="1"/>
          </p:nvPr>
        </p:nvSpPr>
        <p:spPr/>
        <p:txBody>
          <a:bodyPr>
            <a:normAutofit fontScale="92500"/>
          </a:bodyPr>
          <a:lstStyle/>
          <a:p>
            <a:endParaRPr lang="en-US" b="1" dirty="0" smtClean="0"/>
          </a:p>
          <a:p>
            <a:r>
              <a:rPr lang="en-US" b="1" dirty="0" smtClean="0"/>
              <a:t>Theta </a:t>
            </a:r>
            <a:r>
              <a:rPr lang="en-US" b="1" dirty="0"/>
              <a:t>(</a:t>
            </a:r>
            <a:r>
              <a:rPr lang="en-US" dirty="0" err="1"/>
              <a:t>θ</a:t>
            </a:r>
            <a:r>
              <a:rPr lang="en-US" b="1" dirty="0"/>
              <a:t>) waves </a:t>
            </a:r>
            <a:r>
              <a:rPr lang="en-US" dirty="0"/>
              <a:t>have a frequency of 4 to 7 Hz. They are normal in children and in drowsy or sleeping adults, but a predominance of theta waves in awake adults suggests emotional stress or brain disorders. </a:t>
            </a:r>
          </a:p>
          <a:p>
            <a:r>
              <a:rPr lang="en-US" b="1" dirty="0"/>
              <a:t>Delta (</a:t>
            </a:r>
            <a:r>
              <a:rPr lang="en-US" dirty="0" err="1"/>
              <a:t>δ</a:t>
            </a:r>
            <a:r>
              <a:rPr lang="en-US" b="1" dirty="0"/>
              <a:t>) waves </a:t>
            </a:r>
            <a:r>
              <a:rPr lang="en-US" dirty="0"/>
              <a:t>are high-amplitude “slow waves” with a frequency of less than 3.5 Hz. Infants exhibit delta waves when awake, and adults exhibit them in deep sleep. A predominance of delta waves in awake adults indicates serious brain damage. </a:t>
            </a:r>
          </a:p>
          <a:p>
            <a:endParaRPr lang="ru-RU" dirty="0"/>
          </a:p>
        </p:txBody>
      </p:sp>
    </p:spTree>
    <p:extLst>
      <p:ext uri="{BB962C8B-B14F-4D97-AF65-F5344CB8AC3E}">
        <p14:creationId xmlns:p14="http://schemas.microsoft.com/office/powerpoint/2010/main" val="110043754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pPr algn="ctr"/>
            <a:r>
              <a:rPr lang="en-US" dirty="0"/>
              <a:t>S</a:t>
            </a:r>
            <a:r>
              <a:rPr lang="en-US" dirty="0" smtClean="0"/>
              <a:t>leep</a:t>
            </a:r>
            <a:endParaRPr lang="ru-RU" dirty="0"/>
          </a:p>
        </p:txBody>
      </p:sp>
      <p:sp>
        <p:nvSpPr>
          <p:cNvPr id="3" name="Содержимое 2"/>
          <p:cNvSpPr>
            <a:spLocks noGrp="1"/>
          </p:cNvSpPr>
          <p:nvPr>
            <p:ph sz="quarter" idx="1"/>
          </p:nvPr>
        </p:nvSpPr>
        <p:spPr/>
        <p:txBody>
          <a:bodyPr>
            <a:normAutofit lnSpcReduction="10000"/>
          </a:bodyPr>
          <a:lstStyle/>
          <a:p>
            <a:pPr marL="0" indent="0" algn="ctr">
              <a:buNone/>
            </a:pPr>
            <a:r>
              <a:rPr lang="en-US" dirty="0" smtClean="0"/>
              <a:t>Sleep </a:t>
            </a:r>
            <a:r>
              <a:rPr lang="en-US" dirty="0"/>
              <a:t>can be defined as a temporary state of unconsciousness from which (in contrast to coma) one can awaken when stimulated. It is one of many bodily functions that occur in cycles called circadian </a:t>
            </a:r>
            <a:r>
              <a:rPr lang="en-US" dirty="0" smtClean="0"/>
              <a:t>rhythms, </a:t>
            </a:r>
            <a:r>
              <a:rPr lang="en-US" dirty="0"/>
              <a:t>so named because they are marked by events that reoccur at intervals of about 24 hours</a:t>
            </a:r>
            <a:r>
              <a:rPr lang="en-US" dirty="0" smtClean="0"/>
              <a:t>.</a:t>
            </a:r>
            <a:r>
              <a:rPr lang="en-US" dirty="0"/>
              <a:t> </a:t>
            </a:r>
            <a:endParaRPr lang="en-US" dirty="0" smtClean="0"/>
          </a:p>
          <a:p>
            <a:pPr marL="0" indent="0" algn="ctr">
              <a:buNone/>
            </a:pPr>
            <a:r>
              <a:rPr lang="en-US" dirty="0" smtClean="0"/>
              <a:t>Sleep </a:t>
            </a:r>
            <a:r>
              <a:rPr lang="en-US" dirty="0"/>
              <a:t>occurs in distinct stages recognizable from changes in the EEG. In the first 30 to 45 minutes, the EEG waves drop in </a:t>
            </a:r>
            <a:r>
              <a:rPr lang="en-US" dirty="0" smtClean="0"/>
              <a:t>frequency </a:t>
            </a:r>
            <a:r>
              <a:rPr lang="en-US" dirty="0"/>
              <a:t>but increase in amplitude as one passes through four sleep stages </a:t>
            </a:r>
          </a:p>
          <a:p>
            <a:pPr marL="0" indent="0" algn="ctr">
              <a:buNone/>
            </a:pPr>
            <a:endParaRPr lang="ru-RU" dirty="0"/>
          </a:p>
        </p:txBody>
      </p:sp>
    </p:spTree>
    <p:extLst>
      <p:ext uri="{BB962C8B-B14F-4D97-AF65-F5344CB8AC3E}">
        <p14:creationId xmlns:p14="http://schemas.microsoft.com/office/powerpoint/2010/main" val="145929378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pPr algn="ctr"/>
            <a:r>
              <a:rPr lang="en-US" dirty="0" smtClean="0"/>
              <a:t>Sleep</a:t>
            </a:r>
            <a:endParaRPr lang="ru-RU" dirty="0"/>
          </a:p>
        </p:txBody>
      </p:sp>
      <p:sp>
        <p:nvSpPr>
          <p:cNvPr id="3" name="Содержимое 2"/>
          <p:cNvSpPr>
            <a:spLocks noGrp="1"/>
          </p:cNvSpPr>
          <p:nvPr>
            <p:ph sz="quarter" idx="1"/>
          </p:nvPr>
        </p:nvSpPr>
        <p:spPr/>
        <p:txBody>
          <a:bodyPr>
            <a:normAutofit fontScale="92500"/>
          </a:bodyPr>
          <a:lstStyle/>
          <a:p>
            <a:r>
              <a:rPr lang="en-US" b="1" dirty="0"/>
              <a:t>Stage 1. </a:t>
            </a:r>
            <a:r>
              <a:rPr lang="en-US" dirty="0"/>
              <a:t>One feels drowsy, closes the eyes, and begins to relax. Thoughts come and go, often accompanied by a drifting sensation. One awakens easily if stimulated. The EEG is dominated by alpha waves. </a:t>
            </a:r>
            <a:endParaRPr lang="en-US" dirty="0" smtClean="0"/>
          </a:p>
          <a:p>
            <a:r>
              <a:rPr lang="en-US" b="1" dirty="0"/>
              <a:t>Stage 2. </a:t>
            </a:r>
            <a:r>
              <a:rPr lang="en-US" dirty="0"/>
              <a:t>One passes into light sleep. The EEG declines</a:t>
            </a:r>
            <a:br>
              <a:rPr lang="en-US" dirty="0"/>
            </a:br>
            <a:r>
              <a:rPr lang="en-US" dirty="0"/>
              <a:t>in frequency but increases in amplitude. Occasionally</a:t>
            </a:r>
            <a:br>
              <a:rPr lang="en-US" dirty="0"/>
            </a:br>
            <a:r>
              <a:rPr lang="en-US" dirty="0"/>
              <a:t>it exhibits 1 or 2 seconds of </a:t>
            </a:r>
            <a:r>
              <a:rPr lang="en-US" i="1" dirty="0"/>
              <a:t>sleep spindles, </a:t>
            </a:r>
            <a:r>
              <a:rPr lang="en-US" dirty="0"/>
              <a:t>high spikes resulting from interactions between neurons of the thalamus and cerebral cortex. </a:t>
            </a:r>
          </a:p>
          <a:p>
            <a:endParaRPr lang="en-US" dirty="0"/>
          </a:p>
          <a:p>
            <a:endParaRPr lang="ru-RU" dirty="0"/>
          </a:p>
        </p:txBody>
      </p:sp>
    </p:spTree>
    <p:extLst>
      <p:ext uri="{BB962C8B-B14F-4D97-AF65-F5344CB8AC3E}">
        <p14:creationId xmlns:p14="http://schemas.microsoft.com/office/powerpoint/2010/main" val="327557551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pPr algn="ctr"/>
            <a:r>
              <a:rPr lang="en-US" dirty="0" smtClean="0"/>
              <a:t>Sleep</a:t>
            </a:r>
            <a:endParaRPr lang="ru-RU" dirty="0"/>
          </a:p>
        </p:txBody>
      </p:sp>
      <p:sp>
        <p:nvSpPr>
          <p:cNvPr id="3" name="Содержимое 2"/>
          <p:cNvSpPr>
            <a:spLocks noGrp="1"/>
          </p:cNvSpPr>
          <p:nvPr>
            <p:ph sz="quarter" idx="1"/>
          </p:nvPr>
        </p:nvSpPr>
        <p:spPr/>
        <p:txBody>
          <a:bodyPr>
            <a:normAutofit fontScale="92500" lnSpcReduction="10000"/>
          </a:bodyPr>
          <a:lstStyle/>
          <a:p>
            <a:r>
              <a:rPr lang="en-US" b="1" dirty="0"/>
              <a:t>Stage 3. </a:t>
            </a:r>
            <a:r>
              <a:rPr lang="en-US" dirty="0"/>
              <a:t>This is moderate to deep sleep, typically beginning about 20 minutes after stage 1. Sleep spindles occur less often, and theta and delta waves appear. The muscles relax, and the </a:t>
            </a:r>
            <a:r>
              <a:rPr lang="en-US" i="1" dirty="0"/>
              <a:t>vital signs </a:t>
            </a:r>
            <a:r>
              <a:rPr lang="en-US" dirty="0"/>
              <a:t>(body temperature, blood pressure, and heart and respiratory rates) fall. </a:t>
            </a:r>
          </a:p>
          <a:p>
            <a:r>
              <a:rPr lang="en-US" b="1" dirty="0" smtClean="0"/>
              <a:t>Stage </a:t>
            </a:r>
            <a:r>
              <a:rPr lang="en-US" b="1" dirty="0"/>
              <a:t>4. </a:t>
            </a:r>
            <a:r>
              <a:rPr lang="en-US" dirty="0"/>
              <a:t>This is also called </a:t>
            </a:r>
            <a:r>
              <a:rPr lang="en-US" i="1" dirty="0"/>
              <a:t>slow-wave sleep (SWS), </a:t>
            </a:r>
            <a:r>
              <a:rPr lang="en-US" dirty="0"/>
              <a:t>because the EEG is dominated by low-frequency, high-amplitude delta waves. The muscles are now very relaxed, vital signs are at their lowest levels, and one becomes difficult to awaken. </a:t>
            </a:r>
          </a:p>
          <a:p>
            <a:endParaRPr lang="ru-RU" dirty="0"/>
          </a:p>
        </p:txBody>
      </p:sp>
    </p:spTree>
    <p:extLst>
      <p:ext uri="{BB962C8B-B14F-4D97-AF65-F5344CB8AC3E}">
        <p14:creationId xmlns:p14="http://schemas.microsoft.com/office/powerpoint/2010/main" val="305596683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Обычная">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Обычная">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Обычная.thmx</Template>
  <TotalTime>166</TotalTime>
  <Words>1627</Words>
  <Application>Microsoft Macintosh PowerPoint</Application>
  <PresentationFormat>Экран (4:3)</PresentationFormat>
  <Paragraphs>73</Paragraphs>
  <Slides>26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Обычная</vt:lpstr>
      <vt:lpstr>Integrative Functions of the Brain  </vt:lpstr>
      <vt:lpstr>higher brain functions  </vt:lpstr>
      <vt:lpstr>   The Electroencephalogram  EEG </vt:lpstr>
      <vt:lpstr>The Electroencephalogram  EEG</vt:lpstr>
      <vt:lpstr>  Brain waves  </vt:lpstr>
      <vt:lpstr>   Brain waves  </vt:lpstr>
      <vt:lpstr>Sleep</vt:lpstr>
      <vt:lpstr>Sleep</vt:lpstr>
      <vt:lpstr>Sleep</vt:lpstr>
      <vt:lpstr>Sleep</vt:lpstr>
      <vt:lpstr>   Sleep Stages and Brain Activity.  </vt:lpstr>
      <vt:lpstr>   Cognition  </vt:lpstr>
      <vt:lpstr>   Memory  </vt:lpstr>
      <vt:lpstr>   Emotion  </vt:lpstr>
      <vt:lpstr>Sensation</vt:lpstr>
      <vt:lpstr>The Special Senses </vt:lpstr>
      <vt:lpstr>The Special Senses </vt:lpstr>
      <vt:lpstr>The General Senses </vt:lpstr>
      <vt:lpstr>         Motor Control  The Primary Motor Cortex (Precentral Gyrus).   </vt:lpstr>
      <vt:lpstr>     Motor Control    Motor Pathways Involving the Cerebellum. .   </vt:lpstr>
      <vt:lpstr>    Language  </vt:lpstr>
      <vt:lpstr>Language</vt:lpstr>
      <vt:lpstr>    Language   Language Centers of the Left Hemisphere.  </vt:lpstr>
      <vt:lpstr>Language</vt:lpstr>
      <vt:lpstr>   Cerebral Lateralization  </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Integrative Functions of the Brain  </dc:title>
  <dc:creator>Аида</dc:creator>
  <cp:lastModifiedBy>Аида</cp:lastModifiedBy>
  <cp:revision>8</cp:revision>
  <dcterms:created xsi:type="dcterms:W3CDTF">2020-09-12T14:21:15Z</dcterms:created>
  <dcterms:modified xsi:type="dcterms:W3CDTF">2020-09-14T04:57:50Z</dcterms:modified>
</cp:coreProperties>
</file>